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7"/>
  </p:notesMasterIdLst>
  <p:sldIdLst>
    <p:sldId id="419" r:id="rId2"/>
    <p:sldId id="1897" r:id="rId3"/>
    <p:sldId id="1850" r:id="rId4"/>
    <p:sldId id="1869" r:id="rId5"/>
    <p:sldId id="1870" r:id="rId6"/>
    <p:sldId id="1872" r:id="rId7"/>
    <p:sldId id="1868" r:id="rId8"/>
    <p:sldId id="1852" r:id="rId9"/>
    <p:sldId id="1874" r:id="rId10"/>
    <p:sldId id="1898" r:id="rId11"/>
    <p:sldId id="1890" r:id="rId12"/>
    <p:sldId id="1876" r:id="rId13"/>
    <p:sldId id="1889" r:id="rId14"/>
    <p:sldId id="1901" r:id="rId15"/>
    <p:sldId id="1902" r:id="rId16"/>
    <p:sldId id="1903" r:id="rId17"/>
    <p:sldId id="1899" r:id="rId18"/>
    <p:sldId id="1851" r:id="rId19"/>
    <p:sldId id="1855" r:id="rId20"/>
    <p:sldId id="1900" r:id="rId21"/>
    <p:sldId id="1891" r:id="rId22"/>
    <p:sldId id="1853" r:id="rId23"/>
    <p:sldId id="1894" r:id="rId24"/>
    <p:sldId id="1759" r:id="rId25"/>
    <p:sldId id="189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796C5FCE-4941-404F-ABBB-C16877870D1C}">
          <p14:sldIdLst>
            <p14:sldId id="419"/>
          </p14:sldIdLst>
        </p14:section>
        <p14:section name="选题背景" id="{55537FED-5105-4E89-9A68-039D02A63665}">
          <p14:sldIdLst>
            <p14:sldId id="1897"/>
            <p14:sldId id="1850"/>
            <p14:sldId id="1869"/>
            <p14:sldId id="1870"/>
          </p14:sldIdLst>
        </p14:section>
        <p14:section name="展示内容" id="{B6D20402-E63C-46F5-B223-D6EEAEE3150C}">
          <p14:sldIdLst>
            <p14:sldId id="1872"/>
            <p14:sldId id="1868"/>
            <p14:sldId id="1852"/>
            <p14:sldId id="1874"/>
          </p14:sldIdLst>
        </p14:section>
        <p14:section name="展品实现" id="{FD454C19-6B17-481D-AA8F-A9B61DF75AFE}">
          <p14:sldIdLst>
            <p14:sldId id="1898"/>
            <p14:sldId id="1890"/>
            <p14:sldId id="1876"/>
            <p14:sldId id="1889"/>
            <p14:sldId id="1901"/>
            <p14:sldId id="1902"/>
            <p14:sldId id="1903"/>
          </p14:sldIdLst>
        </p14:section>
        <p14:section name="原理设计" id="{E6104E08-B2F7-4EA0-B70C-B579A1B2C2C2}">
          <p14:sldIdLst>
            <p14:sldId id="1899"/>
            <p14:sldId id="1851"/>
            <p14:sldId id="1855"/>
            <p14:sldId id="1900"/>
            <p14:sldId id="1891"/>
            <p14:sldId id="1853"/>
            <p14:sldId id="1894"/>
          </p14:sldIdLst>
        </p14:section>
        <p14:section name="Ending" id="{2A78448B-5A24-4679-81A6-E669ACBB1273}">
          <p14:sldIdLst>
            <p14:sldId id="1759"/>
            <p14:sldId id="18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xiao" initials="Xx" lastIdx="15" clrIdx="0">
    <p:extLst>
      <p:ext uri="{19B8F6BF-5375-455C-9EA6-DF929625EA0E}">
        <p15:presenceInfo xmlns:p15="http://schemas.microsoft.com/office/powerpoint/2012/main" userId="137e869ccd9bbcbb" providerId="Windows Live"/>
      </p:ext>
    </p:extLst>
  </p:cmAuthor>
  <p:cmAuthor id="2" name="tsao vickie" initials="tv" lastIdx="4" clrIdx="1">
    <p:extLst>
      <p:ext uri="{19B8F6BF-5375-455C-9EA6-DF929625EA0E}">
        <p15:presenceInfo xmlns:p15="http://schemas.microsoft.com/office/powerpoint/2012/main" userId="d01b61d1abed3a16" providerId="Windows Live"/>
      </p:ext>
    </p:extLst>
  </p:cmAuthor>
  <p:cmAuthor id="3" name="huang anqi" initials="ha" lastIdx="3" clrIdx="2">
    <p:extLst>
      <p:ext uri="{19B8F6BF-5375-455C-9EA6-DF929625EA0E}">
        <p15:presenceInfo xmlns:p15="http://schemas.microsoft.com/office/powerpoint/2012/main" userId="73cddac68aa62c34" providerId="Windows Live"/>
      </p:ext>
    </p:extLst>
  </p:cmAuthor>
  <p:cmAuthor id="4" name="Z X" initials="ZX" lastIdx="1" clrIdx="3">
    <p:extLst>
      <p:ext uri="{19B8F6BF-5375-455C-9EA6-DF929625EA0E}">
        <p15:presenceInfo xmlns:p15="http://schemas.microsoft.com/office/powerpoint/2012/main" userId="3651383eb07006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FDFD"/>
    <a:srgbClr val="002060"/>
    <a:srgbClr val="FCFCFC"/>
    <a:srgbClr val="BDD0E9"/>
    <a:srgbClr val="92D050"/>
    <a:srgbClr val="7EFFFF"/>
    <a:srgbClr val="FFC000"/>
    <a:srgbClr val="FF8B8B"/>
    <a:srgbClr val="F8F3FB"/>
    <a:srgbClr val="EADC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5006" autoAdjust="0"/>
  </p:normalViewPr>
  <p:slideViewPr>
    <p:cSldViewPr snapToGrid="0">
      <p:cViewPr varScale="1">
        <p:scale>
          <a:sx n="118" d="100"/>
          <a:sy n="118" d="100"/>
        </p:scale>
        <p:origin x="802" y="67"/>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image" Target="../media/image21.emf"/><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wmf"/><Relationship Id="rId4"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image" Target="../media/image51.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9A43-10DD-4584-BC90-AB082378A064}"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19C06-7DCF-4578-B940-EF4550412A95}" type="slidenum">
              <a:rPr lang="zh-CN" altLang="en-US" smtClean="0"/>
              <a:t>‹#›</a:t>
            </a:fld>
            <a:endParaRPr lang="zh-CN" altLang="en-US"/>
          </a:p>
        </p:txBody>
      </p:sp>
    </p:spTree>
    <p:extLst>
      <p:ext uri="{BB962C8B-B14F-4D97-AF65-F5344CB8AC3E}">
        <p14:creationId xmlns:p14="http://schemas.microsoft.com/office/powerpoint/2010/main" val="190545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81F79-8F33-436C-BBA2-663DA2BE849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10</a:t>
            </a:fld>
            <a:endParaRPr lang="zh-CN" altLang="en-US"/>
          </a:p>
        </p:txBody>
      </p:sp>
    </p:spTree>
    <p:extLst>
      <p:ext uri="{BB962C8B-B14F-4D97-AF65-F5344CB8AC3E}">
        <p14:creationId xmlns:p14="http://schemas.microsoft.com/office/powerpoint/2010/main" val="154226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11</a:t>
            </a:fld>
            <a:endParaRPr lang="zh-CN" altLang="en-US"/>
          </a:p>
        </p:txBody>
      </p:sp>
    </p:spTree>
    <p:extLst>
      <p:ext uri="{BB962C8B-B14F-4D97-AF65-F5344CB8AC3E}">
        <p14:creationId xmlns:p14="http://schemas.microsoft.com/office/powerpoint/2010/main" val="64739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12</a:t>
            </a:fld>
            <a:endParaRPr lang="zh-CN" altLang="en-US"/>
          </a:p>
        </p:txBody>
      </p:sp>
    </p:spTree>
    <p:extLst>
      <p:ext uri="{BB962C8B-B14F-4D97-AF65-F5344CB8AC3E}">
        <p14:creationId xmlns:p14="http://schemas.microsoft.com/office/powerpoint/2010/main" val="407049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13</a:t>
            </a:fld>
            <a:endParaRPr lang="zh-CN" altLang="en-US"/>
          </a:p>
        </p:txBody>
      </p:sp>
    </p:spTree>
    <p:extLst>
      <p:ext uri="{BB962C8B-B14F-4D97-AF65-F5344CB8AC3E}">
        <p14:creationId xmlns:p14="http://schemas.microsoft.com/office/powerpoint/2010/main" val="349479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14</a:t>
            </a:fld>
            <a:endParaRPr lang="zh-CN" altLang="en-US"/>
          </a:p>
        </p:txBody>
      </p:sp>
    </p:spTree>
    <p:extLst>
      <p:ext uri="{BB962C8B-B14F-4D97-AF65-F5344CB8AC3E}">
        <p14:creationId xmlns:p14="http://schemas.microsoft.com/office/powerpoint/2010/main" val="353373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15</a:t>
            </a:fld>
            <a:endParaRPr lang="zh-CN" altLang="en-US"/>
          </a:p>
        </p:txBody>
      </p:sp>
    </p:spTree>
    <p:extLst>
      <p:ext uri="{BB962C8B-B14F-4D97-AF65-F5344CB8AC3E}">
        <p14:creationId xmlns:p14="http://schemas.microsoft.com/office/powerpoint/2010/main" val="15000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16</a:t>
            </a:fld>
            <a:endParaRPr lang="zh-CN" altLang="en-US"/>
          </a:p>
        </p:txBody>
      </p:sp>
    </p:spTree>
    <p:extLst>
      <p:ext uri="{BB962C8B-B14F-4D97-AF65-F5344CB8AC3E}">
        <p14:creationId xmlns:p14="http://schemas.microsoft.com/office/powerpoint/2010/main" val="2423631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17</a:t>
            </a:fld>
            <a:endParaRPr lang="zh-CN" altLang="en-US"/>
          </a:p>
        </p:txBody>
      </p:sp>
    </p:spTree>
    <p:extLst>
      <p:ext uri="{BB962C8B-B14F-4D97-AF65-F5344CB8AC3E}">
        <p14:creationId xmlns:p14="http://schemas.microsoft.com/office/powerpoint/2010/main" val="390792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18</a:t>
            </a:fld>
            <a:endParaRPr lang="zh-CN" altLang="en-US"/>
          </a:p>
        </p:txBody>
      </p:sp>
    </p:spTree>
    <p:extLst>
      <p:ext uri="{BB962C8B-B14F-4D97-AF65-F5344CB8AC3E}">
        <p14:creationId xmlns:p14="http://schemas.microsoft.com/office/powerpoint/2010/main" val="4271253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19</a:t>
            </a:fld>
            <a:endParaRPr lang="zh-CN" altLang="en-US"/>
          </a:p>
        </p:txBody>
      </p:sp>
    </p:spTree>
    <p:extLst>
      <p:ext uri="{BB962C8B-B14F-4D97-AF65-F5344CB8AC3E}">
        <p14:creationId xmlns:p14="http://schemas.microsoft.com/office/powerpoint/2010/main" val="91737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a:t>
            </a:fld>
            <a:endParaRPr lang="zh-CN" altLang="en-US"/>
          </a:p>
        </p:txBody>
      </p:sp>
    </p:spTree>
    <p:extLst>
      <p:ext uri="{BB962C8B-B14F-4D97-AF65-F5344CB8AC3E}">
        <p14:creationId xmlns:p14="http://schemas.microsoft.com/office/powerpoint/2010/main" val="1019241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20</a:t>
            </a:fld>
            <a:endParaRPr lang="zh-CN" altLang="en-US"/>
          </a:p>
        </p:txBody>
      </p:sp>
    </p:spTree>
    <p:extLst>
      <p:ext uri="{BB962C8B-B14F-4D97-AF65-F5344CB8AC3E}">
        <p14:creationId xmlns:p14="http://schemas.microsoft.com/office/powerpoint/2010/main" val="746848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21</a:t>
            </a:fld>
            <a:endParaRPr lang="zh-CN" altLang="en-US"/>
          </a:p>
        </p:txBody>
      </p:sp>
    </p:spTree>
    <p:extLst>
      <p:ext uri="{BB962C8B-B14F-4D97-AF65-F5344CB8AC3E}">
        <p14:creationId xmlns:p14="http://schemas.microsoft.com/office/powerpoint/2010/main" val="770930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22</a:t>
            </a:fld>
            <a:endParaRPr lang="zh-CN" altLang="en-US"/>
          </a:p>
        </p:txBody>
      </p:sp>
    </p:spTree>
    <p:extLst>
      <p:ext uri="{BB962C8B-B14F-4D97-AF65-F5344CB8AC3E}">
        <p14:creationId xmlns:p14="http://schemas.microsoft.com/office/powerpoint/2010/main" val="337483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23</a:t>
            </a:fld>
            <a:endParaRPr lang="zh-CN" altLang="en-US"/>
          </a:p>
        </p:txBody>
      </p:sp>
    </p:spTree>
    <p:extLst>
      <p:ext uri="{BB962C8B-B14F-4D97-AF65-F5344CB8AC3E}">
        <p14:creationId xmlns:p14="http://schemas.microsoft.com/office/powerpoint/2010/main" val="25034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81F79-8F33-436C-BBA2-663DA2BE8490}" type="slidenum">
              <a:rPr lang="zh-CN" altLang="en-US" smtClean="0"/>
              <a:t>24</a:t>
            </a:fld>
            <a:endParaRPr lang="zh-CN" altLang="en-US"/>
          </a:p>
        </p:txBody>
      </p:sp>
    </p:spTree>
    <p:extLst>
      <p:ext uri="{BB962C8B-B14F-4D97-AF65-F5344CB8AC3E}">
        <p14:creationId xmlns:p14="http://schemas.microsoft.com/office/powerpoint/2010/main" val="341236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25</a:t>
            </a:fld>
            <a:endParaRPr lang="zh-CN" altLang="en-US"/>
          </a:p>
        </p:txBody>
      </p:sp>
    </p:spTree>
    <p:extLst>
      <p:ext uri="{BB962C8B-B14F-4D97-AF65-F5344CB8AC3E}">
        <p14:creationId xmlns:p14="http://schemas.microsoft.com/office/powerpoint/2010/main" val="186261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3</a:t>
            </a:fld>
            <a:endParaRPr lang="zh-CN" altLang="en-US"/>
          </a:p>
        </p:txBody>
      </p:sp>
    </p:spTree>
    <p:extLst>
      <p:ext uri="{BB962C8B-B14F-4D97-AF65-F5344CB8AC3E}">
        <p14:creationId xmlns:p14="http://schemas.microsoft.com/office/powerpoint/2010/main" val="397381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4</a:t>
            </a:fld>
            <a:endParaRPr lang="zh-CN" altLang="en-US"/>
          </a:p>
        </p:txBody>
      </p:sp>
    </p:spTree>
    <p:extLst>
      <p:ext uri="{BB962C8B-B14F-4D97-AF65-F5344CB8AC3E}">
        <p14:creationId xmlns:p14="http://schemas.microsoft.com/office/powerpoint/2010/main" val="659425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5</a:t>
            </a:fld>
            <a:endParaRPr lang="zh-CN" altLang="en-US"/>
          </a:p>
        </p:txBody>
      </p:sp>
    </p:spTree>
    <p:extLst>
      <p:ext uri="{BB962C8B-B14F-4D97-AF65-F5344CB8AC3E}">
        <p14:creationId xmlns:p14="http://schemas.microsoft.com/office/powerpoint/2010/main" val="300757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6</a:t>
            </a:fld>
            <a:endParaRPr lang="zh-CN" altLang="en-US"/>
          </a:p>
        </p:txBody>
      </p:sp>
    </p:spTree>
    <p:extLst>
      <p:ext uri="{BB962C8B-B14F-4D97-AF65-F5344CB8AC3E}">
        <p14:creationId xmlns:p14="http://schemas.microsoft.com/office/powerpoint/2010/main" val="374283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7</a:t>
            </a:fld>
            <a:endParaRPr lang="zh-CN" altLang="en-US"/>
          </a:p>
        </p:txBody>
      </p:sp>
    </p:spTree>
    <p:extLst>
      <p:ext uri="{BB962C8B-B14F-4D97-AF65-F5344CB8AC3E}">
        <p14:creationId xmlns:p14="http://schemas.microsoft.com/office/powerpoint/2010/main" val="178874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8</a:t>
            </a:fld>
            <a:endParaRPr lang="zh-CN" altLang="en-US"/>
          </a:p>
        </p:txBody>
      </p:sp>
    </p:spTree>
    <p:extLst>
      <p:ext uri="{BB962C8B-B14F-4D97-AF65-F5344CB8AC3E}">
        <p14:creationId xmlns:p14="http://schemas.microsoft.com/office/powerpoint/2010/main" val="384617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819C06-7DCF-4578-B940-EF4550412A95}" type="slidenum">
              <a:rPr lang="zh-CN" altLang="en-US" smtClean="0"/>
              <a:t>9</a:t>
            </a:fld>
            <a:endParaRPr lang="zh-CN" altLang="en-US"/>
          </a:p>
        </p:txBody>
      </p:sp>
    </p:spTree>
    <p:extLst>
      <p:ext uri="{BB962C8B-B14F-4D97-AF65-F5344CB8AC3E}">
        <p14:creationId xmlns:p14="http://schemas.microsoft.com/office/powerpoint/2010/main" val="110578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5636072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4755607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7744919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02E3DC-F751-4D51-8EB1-3BE078721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00"/>
          <a:stretch/>
        </p:blipFill>
        <p:spPr>
          <a:xfrm>
            <a:off x="0" y="0"/>
            <a:ext cx="9144000" cy="6858000"/>
          </a:xfrm>
          <a:prstGeom prst="rect">
            <a:avLst/>
          </a:prstGeom>
        </p:spPr>
      </p:pic>
    </p:spTree>
    <p:extLst>
      <p:ext uri="{BB962C8B-B14F-4D97-AF65-F5344CB8AC3E}">
        <p14:creationId xmlns:p14="http://schemas.microsoft.com/office/powerpoint/2010/main" val="32355018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7041770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8618530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4966231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2402486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21558496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35674311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3990736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CEFC8F3-1C22-485B-8707-3421682F62E4}" type="datetimeFigureOut">
              <a:rPr lang="zh-CN" altLang="en-US" smtClean="0"/>
              <a:t>2024/6/23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16196908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FC8F3-1C22-485B-8707-3421682F62E4}" type="datetimeFigureOut">
              <a:rPr lang="zh-CN" altLang="en-US" smtClean="0"/>
              <a:t>2024/6/23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E107F-5ABB-4F17-9757-D1846113FA65}" type="slidenum">
              <a:rPr lang="zh-CN" altLang="en-US" smtClean="0"/>
              <a:t>‹#›</a:t>
            </a:fld>
            <a:endParaRPr lang="zh-CN" altLang="en-US"/>
          </a:p>
        </p:txBody>
      </p:sp>
    </p:spTree>
    <p:extLst>
      <p:ext uri="{BB962C8B-B14F-4D97-AF65-F5344CB8AC3E}">
        <p14:creationId xmlns:p14="http://schemas.microsoft.com/office/powerpoint/2010/main" val="32768071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oleObject" Target="../embeddings/oleObject3.bin"/><Relationship Id="rId18" Type="http://schemas.openxmlformats.org/officeDocument/2006/relationships/image" Target="../media/image25.emf"/><Relationship Id="rId3" Type="http://schemas.openxmlformats.org/officeDocument/2006/relationships/notesSlide" Target="../notesSlides/notesSlide18.xml"/><Relationship Id="rId21" Type="http://schemas.openxmlformats.org/officeDocument/2006/relationships/oleObject" Target="../embeddings/oleObject7.bin"/><Relationship Id="rId7" Type="http://schemas.microsoft.com/office/2007/relationships/hdphoto" Target="../media/hdphoto2.wdp"/><Relationship Id="rId12" Type="http://schemas.openxmlformats.org/officeDocument/2006/relationships/image" Target="../media/image22.emf"/><Relationship Id="rId17" Type="http://schemas.openxmlformats.org/officeDocument/2006/relationships/oleObject" Target="../embeddings/oleObject5.bin"/><Relationship Id="rId2" Type="http://schemas.openxmlformats.org/officeDocument/2006/relationships/slideLayout" Target="../slideLayouts/slideLayout7.xml"/><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oleObject" Target="../embeddings/oleObject2.bin"/><Relationship Id="rId24" Type="http://schemas.openxmlformats.org/officeDocument/2006/relationships/image" Target="../media/image29.png"/><Relationship Id="rId5" Type="http://schemas.microsoft.com/office/2007/relationships/hdphoto" Target="../media/hdphoto1.wdp"/><Relationship Id="rId15" Type="http://schemas.openxmlformats.org/officeDocument/2006/relationships/oleObject" Target="../embeddings/oleObject4.bin"/><Relationship Id="rId23" Type="http://schemas.openxmlformats.org/officeDocument/2006/relationships/image" Target="../media/image28.png"/><Relationship Id="rId10" Type="http://schemas.openxmlformats.org/officeDocument/2006/relationships/image" Target="../media/image21.emf"/><Relationship Id="rId19" Type="http://schemas.openxmlformats.org/officeDocument/2006/relationships/oleObject" Target="../embeddings/oleObject6.bin"/><Relationship Id="rId4" Type="http://schemas.openxmlformats.org/officeDocument/2006/relationships/image" Target="../media/image2.png"/><Relationship Id="rId9" Type="http://schemas.openxmlformats.org/officeDocument/2006/relationships/oleObject" Target="../embeddings/oleObject1.bin"/><Relationship Id="rId14" Type="http://schemas.openxmlformats.org/officeDocument/2006/relationships/image" Target="../media/image23.emf"/><Relationship Id="rId22" Type="http://schemas.openxmlformats.org/officeDocument/2006/relationships/image" Target="../media/image27.emf"/></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oleObject" Target="../embeddings/oleObject10.bin"/><Relationship Id="rId18" Type="http://schemas.openxmlformats.org/officeDocument/2006/relationships/image" Target="../media/image34.wmf"/><Relationship Id="rId3" Type="http://schemas.openxmlformats.org/officeDocument/2006/relationships/notesSlide" Target="../notesSlides/notesSlide19.xml"/><Relationship Id="rId21" Type="http://schemas.openxmlformats.org/officeDocument/2006/relationships/oleObject" Target="../embeddings/oleObject14.bin"/><Relationship Id="rId7" Type="http://schemas.microsoft.com/office/2007/relationships/hdphoto" Target="../media/hdphoto2.wdp"/><Relationship Id="rId12" Type="http://schemas.openxmlformats.org/officeDocument/2006/relationships/image" Target="../media/image31.emf"/><Relationship Id="rId17" Type="http://schemas.openxmlformats.org/officeDocument/2006/relationships/oleObject" Target="../embeddings/oleObject12.bin"/><Relationship Id="rId2" Type="http://schemas.openxmlformats.org/officeDocument/2006/relationships/slideLayout" Target="../slideLayouts/slideLayout7.xml"/><Relationship Id="rId16" Type="http://schemas.openxmlformats.org/officeDocument/2006/relationships/image" Target="../media/image33.emf"/><Relationship Id="rId20" Type="http://schemas.openxmlformats.org/officeDocument/2006/relationships/image" Target="../media/image35.emf"/><Relationship Id="rId1" Type="http://schemas.openxmlformats.org/officeDocument/2006/relationships/vmlDrawing" Target="../drawings/vmlDrawing2.vml"/><Relationship Id="rId6" Type="http://schemas.openxmlformats.org/officeDocument/2006/relationships/image" Target="../media/image3.png"/><Relationship Id="rId11" Type="http://schemas.openxmlformats.org/officeDocument/2006/relationships/oleObject" Target="../embeddings/oleObject9.bin"/><Relationship Id="rId24" Type="http://schemas.openxmlformats.org/officeDocument/2006/relationships/image" Target="../media/image38.png"/><Relationship Id="rId5" Type="http://schemas.microsoft.com/office/2007/relationships/hdphoto" Target="../media/hdphoto1.wdp"/><Relationship Id="rId15" Type="http://schemas.openxmlformats.org/officeDocument/2006/relationships/oleObject" Target="../embeddings/oleObject11.bin"/><Relationship Id="rId23" Type="http://schemas.openxmlformats.org/officeDocument/2006/relationships/image" Target="../media/image37.png"/><Relationship Id="rId10" Type="http://schemas.openxmlformats.org/officeDocument/2006/relationships/image" Target="../media/image30.emf"/><Relationship Id="rId19" Type="http://schemas.openxmlformats.org/officeDocument/2006/relationships/oleObject" Target="../embeddings/oleObject13.bin"/><Relationship Id="rId4" Type="http://schemas.openxmlformats.org/officeDocument/2006/relationships/image" Target="../media/image2.png"/><Relationship Id="rId9" Type="http://schemas.openxmlformats.org/officeDocument/2006/relationships/oleObject" Target="../embeddings/oleObject8.bin"/><Relationship Id="rId14" Type="http://schemas.openxmlformats.org/officeDocument/2006/relationships/image" Target="../media/image32.emf"/><Relationship Id="rId22"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1.png"/><Relationship Id="rId3" Type="http://schemas.openxmlformats.org/officeDocument/2006/relationships/notesSlide" Target="../notesSlides/notesSlide20.xml"/><Relationship Id="rId7" Type="http://schemas.microsoft.com/office/2007/relationships/hdphoto" Target="../media/hdphoto2.wdp"/><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png"/><Relationship Id="rId11" Type="http://schemas.openxmlformats.org/officeDocument/2006/relationships/image" Target="../media/image36.emf"/><Relationship Id="rId5" Type="http://schemas.microsoft.com/office/2007/relationships/hdphoto" Target="../media/hdphoto1.wdp"/><Relationship Id="rId15" Type="http://schemas.openxmlformats.org/officeDocument/2006/relationships/image" Target="../media/image43.png"/><Relationship Id="rId10" Type="http://schemas.openxmlformats.org/officeDocument/2006/relationships/oleObject" Target="../embeddings/oleObject15.bin"/><Relationship Id="rId4" Type="http://schemas.openxmlformats.org/officeDocument/2006/relationships/image" Target="../media/image2.png"/><Relationship Id="rId9" Type="http://schemas.openxmlformats.org/officeDocument/2006/relationships/image" Target="../media/image39.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oleObject" Target="../embeddings/oleObject18.bin"/><Relationship Id="rId18" Type="http://schemas.openxmlformats.org/officeDocument/2006/relationships/image" Target="../media/image48.emf"/><Relationship Id="rId3" Type="http://schemas.openxmlformats.org/officeDocument/2006/relationships/notesSlide" Target="../notesSlides/notesSlide21.xml"/><Relationship Id="rId21" Type="http://schemas.openxmlformats.org/officeDocument/2006/relationships/oleObject" Target="../embeddings/oleObject22.bin"/><Relationship Id="rId7" Type="http://schemas.microsoft.com/office/2007/relationships/hdphoto" Target="../media/hdphoto2.wdp"/><Relationship Id="rId12" Type="http://schemas.openxmlformats.org/officeDocument/2006/relationships/image" Target="../media/image45.emf"/><Relationship Id="rId17" Type="http://schemas.openxmlformats.org/officeDocument/2006/relationships/oleObject" Target="../embeddings/oleObject20.bin"/><Relationship Id="rId2" Type="http://schemas.openxmlformats.org/officeDocument/2006/relationships/slideLayout" Target="../slideLayouts/slideLayout7.xml"/><Relationship Id="rId16" Type="http://schemas.openxmlformats.org/officeDocument/2006/relationships/image" Target="../media/image47.emf"/><Relationship Id="rId20" Type="http://schemas.openxmlformats.org/officeDocument/2006/relationships/image" Target="../media/image49.emf"/><Relationship Id="rId1" Type="http://schemas.openxmlformats.org/officeDocument/2006/relationships/vmlDrawing" Target="../drawings/vmlDrawing4.vml"/><Relationship Id="rId6" Type="http://schemas.openxmlformats.org/officeDocument/2006/relationships/image" Target="../media/image3.png"/><Relationship Id="rId11" Type="http://schemas.openxmlformats.org/officeDocument/2006/relationships/oleObject" Target="../embeddings/oleObject17.bin"/><Relationship Id="rId5" Type="http://schemas.microsoft.com/office/2007/relationships/hdphoto" Target="../media/hdphoto1.wdp"/><Relationship Id="rId15" Type="http://schemas.openxmlformats.org/officeDocument/2006/relationships/oleObject" Target="../embeddings/oleObject19.bin"/><Relationship Id="rId10" Type="http://schemas.openxmlformats.org/officeDocument/2006/relationships/image" Target="../media/image44.emf"/><Relationship Id="rId19" Type="http://schemas.openxmlformats.org/officeDocument/2006/relationships/oleObject" Target="../embeddings/oleObject21.bin"/><Relationship Id="rId4" Type="http://schemas.openxmlformats.org/officeDocument/2006/relationships/image" Target="../media/image2.png"/><Relationship Id="rId9" Type="http://schemas.openxmlformats.org/officeDocument/2006/relationships/oleObject" Target="../embeddings/oleObject16.bin"/><Relationship Id="rId14" Type="http://schemas.openxmlformats.org/officeDocument/2006/relationships/image" Target="../media/image46.emf"/><Relationship Id="rId22" Type="http://schemas.openxmlformats.org/officeDocument/2006/relationships/image" Target="../media/image50.emf"/></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oleObject" Target="../embeddings/oleObject25.bin"/><Relationship Id="rId18" Type="http://schemas.openxmlformats.org/officeDocument/2006/relationships/image" Target="../media/image55.emf"/><Relationship Id="rId26" Type="http://schemas.openxmlformats.org/officeDocument/2006/relationships/image" Target="../media/image59.emf"/><Relationship Id="rId3" Type="http://schemas.openxmlformats.org/officeDocument/2006/relationships/notesSlide" Target="../notesSlides/notesSlide22.xml"/><Relationship Id="rId21" Type="http://schemas.openxmlformats.org/officeDocument/2006/relationships/oleObject" Target="../embeddings/oleObject29.bin"/><Relationship Id="rId7" Type="http://schemas.microsoft.com/office/2007/relationships/hdphoto" Target="../media/hdphoto2.wdp"/><Relationship Id="rId12" Type="http://schemas.openxmlformats.org/officeDocument/2006/relationships/image" Target="../media/image52.emf"/><Relationship Id="rId17" Type="http://schemas.openxmlformats.org/officeDocument/2006/relationships/oleObject" Target="../embeddings/oleObject27.bin"/><Relationship Id="rId25" Type="http://schemas.openxmlformats.org/officeDocument/2006/relationships/oleObject" Target="../embeddings/oleObject31.bin"/><Relationship Id="rId2" Type="http://schemas.openxmlformats.org/officeDocument/2006/relationships/slideLayout" Target="../slideLayouts/slideLayout7.xml"/><Relationship Id="rId16" Type="http://schemas.openxmlformats.org/officeDocument/2006/relationships/image" Target="../media/image54.emf"/><Relationship Id="rId20" Type="http://schemas.openxmlformats.org/officeDocument/2006/relationships/image" Target="../media/image56.emf"/><Relationship Id="rId1" Type="http://schemas.openxmlformats.org/officeDocument/2006/relationships/vmlDrawing" Target="../drawings/vmlDrawing5.vml"/><Relationship Id="rId6" Type="http://schemas.openxmlformats.org/officeDocument/2006/relationships/image" Target="../media/image3.png"/><Relationship Id="rId11" Type="http://schemas.openxmlformats.org/officeDocument/2006/relationships/oleObject" Target="../embeddings/oleObject24.bin"/><Relationship Id="rId24" Type="http://schemas.openxmlformats.org/officeDocument/2006/relationships/image" Target="../media/image58.emf"/><Relationship Id="rId5" Type="http://schemas.microsoft.com/office/2007/relationships/hdphoto" Target="../media/hdphoto1.wdp"/><Relationship Id="rId15" Type="http://schemas.openxmlformats.org/officeDocument/2006/relationships/oleObject" Target="../embeddings/oleObject26.bin"/><Relationship Id="rId23" Type="http://schemas.openxmlformats.org/officeDocument/2006/relationships/oleObject" Target="../embeddings/oleObject30.bin"/><Relationship Id="rId10" Type="http://schemas.openxmlformats.org/officeDocument/2006/relationships/image" Target="../media/image51.emf"/><Relationship Id="rId19" Type="http://schemas.openxmlformats.org/officeDocument/2006/relationships/oleObject" Target="../embeddings/oleObject28.bin"/><Relationship Id="rId4" Type="http://schemas.openxmlformats.org/officeDocument/2006/relationships/image" Target="../media/image2.png"/><Relationship Id="rId9" Type="http://schemas.openxmlformats.org/officeDocument/2006/relationships/oleObject" Target="../embeddings/oleObject23.bin"/><Relationship Id="rId14" Type="http://schemas.openxmlformats.org/officeDocument/2006/relationships/image" Target="../media/image53.emf"/><Relationship Id="rId22"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3.png"/><Relationship Id="rId4" Type="http://schemas.microsoft.com/office/2007/relationships/hdphoto" Target="../media/hdphoto1.wdp"/><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C3B8D78-036B-4024-BB2C-578515C0AD22}"/>
              </a:ext>
            </a:extLst>
          </p:cNvPr>
          <p:cNvGrpSpPr/>
          <p:nvPr/>
        </p:nvGrpSpPr>
        <p:grpSpPr>
          <a:xfrm>
            <a:off x="0" y="86439"/>
            <a:ext cx="2733932" cy="252826"/>
            <a:chOff x="251917" y="451558"/>
            <a:chExt cx="3645243" cy="337101"/>
          </a:xfrm>
        </p:grpSpPr>
        <p:sp>
          <p:nvSpPr>
            <p:cNvPr id="6" name="TextBox 11"/>
            <p:cNvSpPr txBox="1"/>
            <p:nvPr/>
          </p:nvSpPr>
          <p:spPr>
            <a:xfrm>
              <a:off x="691997" y="451558"/>
              <a:ext cx="3205163" cy="337101"/>
            </a:xfrm>
            <a:prstGeom prst="rect">
              <a:avLst/>
            </a:prstGeom>
            <a:noFill/>
          </p:spPr>
          <p:txBody>
            <a:bodyPr>
              <a:spAutoFit/>
            </a:bodyPr>
            <a:lstStyle/>
            <a:p>
              <a:pPr>
                <a:defRPr/>
              </a:pPr>
              <a:r>
                <a:rPr lang="en-US" altLang="zh-CN" sz="1043" dirty="0">
                  <a:solidFill>
                    <a:srgbClr val="919191"/>
                  </a:solidFill>
                  <a:latin typeface="Times New Roman" panose="02020603050405020304" pitchFamily="18" charset="0"/>
                  <a:ea typeface="Arial Unicode MS" panose="020B0604020202020204" pitchFamily="34" charset="-122"/>
                  <a:cs typeface="Times New Roman" panose="02020603050405020304" pitchFamily="18" charset="0"/>
                </a:rPr>
                <a:t>TSINGHUA  UNIVERSITY</a:t>
              </a:r>
              <a:endParaRPr lang="zh-CN" altLang="en-US" sz="1043" dirty="0">
                <a:solidFill>
                  <a:srgbClr val="91919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矩形 7"/>
            <p:cNvSpPr/>
            <p:nvPr/>
          </p:nvSpPr>
          <p:spPr>
            <a:xfrm>
              <a:off x="251917" y="749141"/>
              <a:ext cx="3137297" cy="833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36" dirty="0">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17" name="矩形 16">
            <a:extLst>
              <a:ext uri="{FF2B5EF4-FFF2-40B4-BE49-F238E27FC236}">
                <a16:creationId xmlns:a16="http://schemas.microsoft.com/office/drawing/2014/main" id="{00E8367F-7723-4A6A-93C6-E1A832618450}"/>
              </a:ext>
            </a:extLst>
          </p:cNvPr>
          <p:cNvSpPr/>
          <p:nvPr/>
        </p:nvSpPr>
        <p:spPr>
          <a:xfrm>
            <a:off x="514180" y="1901312"/>
            <a:ext cx="7350397" cy="646331"/>
          </a:xfrm>
          <a:prstGeom prst="rect">
            <a:avLst/>
          </a:prstGeom>
        </p:spPr>
        <p:txBody>
          <a:bodyPr wrap="square">
            <a:spAutoFit/>
          </a:bodyPr>
          <a:lstStyle/>
          <a:p>
            <a:pPr defTabSz="685783">
              <a:defRPr/>
            </a:pPr>
            <a:r>
              <a:rPr lang="zh-CN" altLang="en-US" sz="3600" b="1" dirty="0">
                <a:latin typeface="微软雅黑" panose="020B0503020204020204" pitchFamily="34" charset="-122"/>
                <a:ea typeface="微软雅黑" panose="020B0503020204020204" pitchFamily="34" charset="-122"/>
              </a:rPr>
              <a:t>“卫星太阳能板”选题方案答辩</a:t>
            </a:r>
          </a:p>
        </p:txBody>
      </p:sp>
      <p:grpSp>
        <p:nvGrpSpPr>
          <p:cNvPr id="9" name="组合 8">
            <a:extLst>
              <a:ext uri="{FF2B5EF4-FFF2-40B4-BE49-F238E27FC236}">
                <a16:creationId xmlns:a16="http://schemas.microsoft.com/office/drawing/2014/main" id="{F72A7BC3-41AF-4F9B-9711-49CBF9EDF294}"/>
              </a:ext>
            </a:extLst>
          </p:cNvPr>
          <p:cNvGrpSpPr/>
          <p:nvPr/>
        </p:nvGrpSpPr>
        <p:grpSpPr>
          <a:xfrm>
            <a:off x="895015" y="4194991"/>
            <a:ext cx="4247674" cy="1175272"/>
            <a:chOff x="1232240" y="4337663"/>
            <a:chExt cx="3676985" cy="1175272"/>
          </a:xfrm>
        </p:grpSpPr>
        <p:sp>
          <p:nvSpPr>
            <p:cNvPr id="15" name="矩形 14">
              <a:extLst>
                <a:ext uri="{FF2B5EF4-FFF2-40B4-BE49-F238E27FC236}">
                  <a16:creationId xmlns:a16="http://schemas.microsoft.com/office/drawing/2014/main" id="{92CA27D4-4BC2-4F65-A1A4-55417053AC4D}"/>
                </a:ext>
              </a:extLst>
            </p:cNvPr>
            <p:cNvSpPr/>
            <p:nvPr/>
          </p:nvSpPr>
          <p:spPr>
            <a:xfrm>
              <a:off x="1232241" y="4337663"/>
              <a:ext cx="2581375" cy="338554"/>
            </a:xfrm>
            <a:prstGeom prst="rect">
              <a:avLst/>
            </a:prstGeom>
          </p:spPr>
          <p:txBody>
            <a:bodyPr wrap="square">
              <a:spAutoFit/>
            </a:bodyPr>
            <a:lstStyle/>
            <a:p>
              <a:pPr defTabSz="685783">
                <a:defRP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答辩人：薛雨泉</a:t>
              </a:r>
            </a:p>
          </p:txBody>
        </p:sp>
        <p:sp>
          <p:nvSpPr>
            <p:cNvPr id="16" name="矩形 15">
              <a:extLst>
                <a:ext uri="{FF2B5EF4-FFF2-40B4-BE49-F238E27FC236}">
                  <a16:creationId xmlns:a16="http://schemas.microsoft.com/office/drawing/2014/main" id="{4DC6EC2C-D0CA-42E1-B365-D4D76A13A199}"/>
                </a:ext>
              </a:extLst>
            </p:cNvPr>
            <p:cNvSpPr/>
            <p:nvPr/>
          </p:nvSpPr>
          <p:spPr>
            <a:xfrm>
              <a:off x="1232240" y="4756022"/>
              <a:ext cx="3676985" cy="338554"/>
            </a:xfrm>
            <a:prstGeom prst="rect">
              <a:avLst/>
            </a:prstGeom>
          </p:spPr>
          <p:txBody>
            <a:bodyPr wrap="square">
              <a:spAutoFit/>
            </a:bodyPr>
            <a:lstStyle/>
            <a:p>
              <a:pPr defTabSz="685783">
                <a:defRP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小组成员：马正华 闫济州 韦朗 张善斌</a:t>
              </a:r>
            </a:p>
          </p:txBody>
        </p:sp>
        <p:sp>
          <p:nvSpPr>
            <p:cNvPr id="11" name="矩形 10">
              <a:extLst>
                <a:ext uri="{FF2B5EF4-FFF2-40B4-BE49-F238E27FC236}">
                  <a16:creationId xmlns:a16="http://schemas.microsoft.com/office/drawing/2014/main" id="{CE3A958B-E629-D943-60EB-4D35F0349A5F}"/>
                </a:ext>
              </a:extLst>
            </p:cNvPr>
            <p:cNvSpPr/>
            <p:nvPr/>
          </p:nvSpPr>
          <p:spPr>
            <a:xfrm>
              <a:off x="1232241" y="5174381"/>
              <a:ext cx="2776421" cy="338554"/>
            </a:xfrm>
            <a:prstGeom prst="rect">
              <a:avLst/>
            </a:prstGeom>
          </p:spPr>
          <p:txBody>
            <a:bodyPr wrap="square">
              <a:spAutoFit/>
            </a:bodyPr>
            <a:lstStyle/>
            <a:p>
              <a:pPr defTabSz="685783">
                <a:defRPr/>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2024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06</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日</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11275" y="2138935"/>
            <a:ext cx="4052455" cy="2664897"/>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二、展示内容</a:t>
            </a:r>
          </a:p>
          <a:p>
            <a:pPr>
              <a:lnSpc>
                <a:spcPct val="200000"/>
              </a:lnSpc>
            </a:pPr>
            <a:r>
              <a:rPr lang="zh-CN" altLang="en-US" sz="2100" b="1" dirty="0">
                <a:latin typeface="微软雅黑" panose="020B0503020204020204" pitchFamily="34" charset="-122"/>
                <a:ea typeface="微软雅黑" panose="020B0503020204020204" pitchFamily="34" charset="-122"/>
              </a:rPr>
              <a:t>三、展品实现</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四、原理设计</a:t>
            </a:r>
          </a:p>
        </p:txBody>
      </p:sp>
      <p:sp>
        <p:nvSpPr>
          <p:cNvPr id="4" name="文本框 3">
            <a:extLst>
              <a:ext uri="{FF2B5EF4-FFF2-40B4-BE49-F238E27FC236}">
                <a16:creationId xmlns:a16="http://schemas.microsoft.com/office/drawing/2014/main" id="{60365F65-DBCD-47DB-9FF5-E6F9C2C6763B}"/>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27631429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5059" y="3595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7658"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4381"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灯片编号占位符 3">
            <a:extLst>
              <a:ext uri="{FF2B5EF4-FFF2-40B4-BE49-F238E27FC236}">
                <a16:creationId xmlns:a16="http://schemas.microsoft.com/office/drawing/2014/main" id="{ADC07E23-44F4-45BB-8334-CC9D0BC488F9}"/>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11</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757DDDB3-E10E-4E82-B923-F392CEB3412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pic>
        <p:nvPicPr>
          <p:cNvPr id="4" name="图片 3">
            <a:extLst>
              <a:ext uri="{FF2B5EF4-FFF2-40B4-BE49-F238E27FC236}">
                <a16:creationId xmlns:a16="http://schemas.microsoft.com/office/drawing/2014/main" id="{7E1DE6D4-7E37-5334-51B3-15E295E84F8C}"/>
              </a:ext>
            </a:extLst>
          </p:cNvPr>
          <p:cNvPicPr>
            <a:picLocks noChangeAspect="1"/>
          </p:cNvPicPr>
          <p:nvPr/>
        </p:nvPicPr>
        <p:blipFill>
          <a:blip r:embed="rId7"/>
          <a:stretch>
            <a:fillRect/>
          </a:stretch>
        </p:blipFill>
        <p:spPr>
          <a:xfrm>
            <a:off x="990309" y="1379512"/>
            <a:ext cx="7163381" cy="4859016"/>
          </a:xfrm>
          <a:prstGeom prst="rect">
            <a:avLst/>
          </a:prstGeom>
        </p:spPr>
      </p:pic>
      <p:sp>
        <p:nvSpPr>
          <p:cNvPr id="11" name="文本框 10">
            <a:extLst>
              <a:ext uri="{FF2B5EF4-FFF2-40B4-BE49-F238E27FC236}">
                <a16:creationId xmlns:a16="http://schemas.microsoft.com/office/drawing/2014/main" id="{49D6DD0B-09EA-4BD8-91D3-F73D5CFB3598}"/>
              </a:ext>
            </a:extLst>
          </p:cNvPr>
          <p:cNvSpPr txBox="1"/>
          <p:nvPr/>
        </p:nvSpPr>
        <p:spPr>
          <a:xfrm>
            <a:off x="279574" y="837084"/>
            <a:ext cx="4610100" cy="400110"/>
          </a:xfrm>
          <a:prstGeom prst="rect">
            <a:avLst/>
          </a:prstGeom>
          <a:noFill/>
        </p:spPr>
        <p:txBody>
          <a:bodyPr wrap="square">
            <a:spAutoFit/>
          </a:bodyPr>
          <a:lstStyle/>
          <a:p>
            <a:r>
              <a:rPr lang="zh-CN" altLang="en-US" sz="2000" b="1" kern="100" dirty="0">
                <a:latin typeface="+mn-ea"/>
                <a:cs typeface="Times New Roman" panose="02020603050405020304" pitchFamily="18" charset="0"/>
              </a:rPr>
              <a:t>草图预览</a:t>
            </a:r>
            <a:endParaRPr lang="zh-CN" altLang="en-US" sz="2000" b="1" dirty="0">
              <a:latin typeface="+mn-ea"/>
            </a:endParaRPr>
          </a:p>
        </p:txBody>
      </p:sp>
    </p:spTree>
    <p:extLst>
      <p:ext uri="{BB962C8B-B14F-4D97-AF65-F5344CB8AC3E}">
        <p14:creationId xmlns:p14="http://schemas.microsoft.com/office/powerpoint/2010/main" val="13347029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5059" y="3595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7658"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4381"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79574" y="837084"/>
            <a:ext cx="4610100" cy="400110"/>
          </a:xfrm>
          <a:prstGeom prst="rect">
            <a:avLst/>
          </a:prstGeom>
          <a:noFill/>
        </p:spPr>
        <p:txBody>
          <a:bodyPr wrap="square">
            <a:spAutoFit/>
          </a:bodyPr>
          <a:lstStyle/>
          <a:p>
            <a:r>
              <a:rPr lang="zh-CN" altLang="en-US" sz="2000" b="1" kern="100" dirty="0">
                <a:latin typeface="+mn-ea"/>
                <a:cs typeface="Times New Roman" panose="02020603050405020304" pitchFamily="18" charset="0"/>
              </a:rPr>
              <a:t>初步建模</a:t>
            </a:r>
            <a:endParaRPr lang="zh-CN" altLang="en-US" sz="2000" b="1" dirty="0">
              <a:latin typeface="+mn-ea"/>
            </a:endParaRPr>
          </a:p>
        </p:txBody>
      </p:sp>
      <p:sp>
        <p:nvSpPr>
          <p:cNvPr id="12" name="灯片编号占位符 3">
            <a:extLst>
              <a:ext uri="{FF2B5EF4-FFF2-40B4-BE49-F238E27FC236}">
                <a16:creationId xmlns:a16="http://schemas.microsoft.com/office/drawing/2014/main" id="{ADC07E23-44F4-45BB-8334-CC9D0BC488F9}"/>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12</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757DDDB3-E10E-4E82-B923-F392CEB3412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pic>
        <p:nvPicPr>
          <p:cNvPr id="4" name="图片 3">
            <a:extLst>
              <a:ext uri="{FF2B5EF4-FFF2-40B4-BE49-F238E27FC236}">
                <a16:creationId xmlns:a16="http://schemas.microsoft.com/office/drawing/2014/main" id="{5B098DD7-5A74-B9BD-6C57-273F33A88F0B}"/>
              </a:ext>
            </a:extLst>
          </p:cNvPr>
          <p:cNvPicPr>
            <a:picLocks noChangeAspect="1"/>
          </p:cNvPicPr>
          <p:nvPr/>
        </p:nvPicPr>
        <p:blipFill>
          <a:blip r:embed="rId7"/>
          <a:stretch>
            <a:fillRect/>
          </a:stretch>
        </p:blipFill>
        <p:spPr>
          <a:xfrm>
            <a:off x="1730991" y="1554732"/>
            <a:ext cx="5494068" cy="4622794"/>
          </a:xfrm>
          <a:prstGeom prst="rect">
            <a:avLst/>
          </a:prstGeom>
        </p:spPr>
      </p:pic>
      <p:cxnSp>
        <p:nvCxnSpPr>
          <p:cNvPr id="16" name="直接箭头连接符 15">
            <a:extLst>
              <a:ext uri="{FF2B5EF4-FFF2-40B4-BE49-F238E27FC236}">
                <a16:creationId xmlns:a16="http://schemas.microsoft.com/office/drawing/2014/main" id="{FE68EA90-DA92-8E40-3DE2-3EE84C63E517}"/>
              </a:ext>
            </a:extLst>
          </p:cNvPr>
          <p:cNvCxnSpPr/>
          <p:nvPr/>
        </p:nvCxnSpPr>
        <p:spPr>
          <a:xfrm flipV="1">
            <a:off x="5196201" y="1261390"/>
            <a:ext cx="936302" cy="16351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ECE7D6C-834B-DDD4-83F8-E66FBC0327F5}"/>
              </a:ext>
            </a:extLst>
          </p:cNvPr>
          <p:cNvSpPr txBox="1"/>
          <p:nvPr/>
        </p:nvSpPr>
        <p:spPr>
          <a:xfrm>
            <a:off x="5984666" y="892058"/>
            <a:ext cx="1428343" cy="369332"/>
          </a:xfrm>
          <a:prstGeom prst="rect">
            <a:avLst/>
          </a:prstGeom>
          <a:noFill/>
        </p:spPr>
        <p:txBody>
          <a:bodyPr wrap="square" rtlCol="0">
            <a:spAutoFit/>
          </a:bodyPr>
          <a:lstStyle/>
          <a:p>
            <a:r>
              <a:rPr lang="zh-CN" altLang="en-US">
                <a:solidFill>
                  <a:srgbClr val="FF0000"/>
                </a:solidFill>
              </a:rPr>
              <a:t>③卫星模型</a:t>
            </a:r>
          </a:p>
        </p:txBody>
      </p:sp>
      <p:cxnSp>
        <p:nvCxnSpPr>
          <p:cNvPr id="19" name="直接箭头连接符 18">
            <a:extLst>
              <a:ext uri="{FF2B5EF4-FFF2-40B4-BE49-F238E27FC236}">
                <a16:creationId xmlns:a16="http://schemas.microsoft.com/office/drawing/2014/main" id="{2ADFADE1-CD6E-FCF8-BB69-F2BE75892351}"/>
              </a:ext>
            </a:extLst>
          </p:cNvPr>
          <p:cNvCxnSpPr>
            <a:cxnSpLocks/>
          </p:cNvCxnSpPr>
          <p:nvPr/>
        </p:nvCxnSpPr>
        <p:spPr>
          <a:xfrm flipV="1">
            <a:off x="3479649" y="1205532"/>
            <a:ext cx="358641" cy="13216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F817ACC-4A90-1588-5133-6B872DA9A3EA}"/>
              </a:ext>
            </a:extLst>
          </p:cNvPr>
          <p:cNvSpPr txBox="1"/>
          <p:nvPr/>
        </p:nvSpPr>
        <p:spPr>
          <a:xfrm>
            <a:off x="3657812" y="870049"/>
            <a:ext cx="1428343" cy="369332"/>
          </a:xfrm>
          <a:prstGeom prst="rect">
            <a:avLst/>
          </a:prstGeom>
          <a:noFill/>
        </p:spPr>
        <p:txBody>
          <a:bodyPr wrap="square" rtlCol="0">
            <a:spAutoFit/>
          </a:bodyPr>
          <a:lstStyle/>
          <a:p>
            <a:r>
              <a:rPr lang="zh-CN" altLang="en-US" dirty="0">
                <a:solidFill>
                  <a:srgbClr val="FF0000"/>
                </a:solidFill>
              </a:rPr>
              <a:t>①展品柜</a:t>
            </a:r>
          </a:p>
        </p:txBody>
      </p:sp>
      <p:cxnSp>
        <p:nvCxnSpPr>
          <p:cNvPr id="23" name="直接箭头连接符 22">
            <a:extLst>
              <a:ext uri="{FF2B5EF4-FFF2-40B4-BE49-F238E27FC236}">
                <a16:creationId xmlns:a16="http://schemas.microsoft.com/office/drawing/2014/main" id="{C5D14698-7940-D101-261A-43F62ECC806F}"/>
              </a:ext>
            </a:extLst>
          </p:cNvPr>
          <p:cNvCxnSpPr>
            <a:cxnSpLocks/>
          </p:cNvCxnSpPr>
          <p:nvPr/>
        </p:nvCxnSpPr>
        <p:spPr>
          <a:xfrm flipV="1">
            <a:off x="3660174" y="1283399"/>
            <a:ext cx="1136319" cy="19483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B5CF6D9-97DB-4606-577F-334668245368}"/>
              </a:ext>
            </a:extLst>
          </p:cNvPr>
          <p:cNvSpPr txBox="1"/>
          <p:nvPr/>
        </p:nvSpPr>
        <p:spPr>
          <a:xfrm>
            <a:off x="4692460" y="870049"/>
            <a:ext cx="1428343" cy="369332"/>
          </a:xfrm>
          <a:prstGeom prst="rect">
            <a:avLst/>
          </a:prstGeom>
          <a:noFill/>
        </p:spPr>
        <p:txBody>
          <a:bodyPr wrap="square" rtlCol="0">
            <a:spAutoFit/>
          </a:bodyPr>
          <a:lstStyle/>
          <a:p>
            <a:r>
              <a:rPr lang="zh-CN" altLang="en-US">
                <a:solidFill>
                  <a:srgbClr val="FF0000"/>
                </a:solidFill>
              </a:rPr>
              <a:t>②太阳模型</a:t>
            </a:r>
          </a:p>
        </p:txBody>
      </p:sp>
      <p:cxnSp>
        <p:nvCxnSpPr>
          <p:cNvPr id="27" name="直接箭头连接符 26">
            <a:extLst>
              <a:ext uri="{FF2B5EF4-FFF2-40B4-BE49-F238E27FC236}">
                <a16:creationId xmlns:a16="http://schemas.microsoft.com/office/drawing/2014/main" id="{4E9BC8D6-F12B-C6CB-E117-14441E787CB0}"/>
              </a:ext>
            </a:extLst>
          </p:cNvPr>
          <p:cNvCxnSpPr>
            <a:cxnSpLocks/>
          </p:cNvCxnSpPr>
          <p:nvPr/>
        </p:nvCxnSpPr>
        <p:spPr>
          <a:xfrm flipV="1">
            <a:off x="4987969" y="1283399"/>
            <a:ext cx="2315217" cy="2061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1FD9EC8-9650-CBD5-3CCC-0FD7A2891DB2}"/>
              </a:ext>
            </a:extLst>
          </p:cNvPr>
          <p:cNvSpPr txBox="1"/>
          <p:nvPr/>
        </p:nvSpPr>
        <p:spPr>
          <a:xfrm>
            <a:off x="7303186" y="892058"/>
            <a:ext cx="1428343" cy="369332"/>
          </a:xfrm>
          <a:prstGeom prst="rect">
            <a:avLst/>
          </a:prstGeom>
          <a:noFill/>
        </p:spPr>
        <p:txBody>
          <a:bodyPr wrap="square" rtlCol="0">
            <a:spAutoFit/>
          </a:bodyPr>
          <a:lstStyle/>
          <a:p>
            <a:r>
              <a:rPr lang="zh-CN" altLang="en-US">
                <a:solidFill>
                  <a:srgbClr val="FF0000"/>
                </a:solidFill>
              </a:rPr>
              <a:t>④地球模型</a:t>
            </a:r>
          </a:p>
        </p:txBody>
      </p:sp>
      <p:cxnSp>
        <p:nvCxnSpPr>
          <p:cNvPr id="32" name="直接箭头连接符 31">
            <a:extLst>
              <a:ext uri="{FF2B5EF4-FFF2-40B4-BE49-F238E27FC236}">
                <a16:creationId xmlns:a16="http://schemas.microsoft.com/office/drawing/2014/main" id="{1D9C4427-D783-7716-F801-B25F1C2DADA6}"/>
              </a:ext>
            </a:extLst>
          </p:cNvPr>
          <p:cNvCxnSpPr>
            <a:cxnSpLocks/>
          </p:cNvCxnSpPr>
          <p:nvPr/>
        </p:nvCxnSpPr>
        <p:spPr>
          <a:xfrm>
            <a:off x="5640448" y="4423093"/>
            <a:ext cx="1970426" cy="1373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948AC1E-9AC9-3622-B9F2-94F3208E3EA4}"/>
              </a:ext>
            </a:extLst>
          </p:cNvPr>
          <p:cNvSpPr txBox="1"/>
          <p:nvPr/>
        </p:nvSpPr>
        <p:spPr>
          <a:xfrm>
            <a:off x="7610874" y="5612380"/>
            <a:ext cx="1428343" cy="369332"/>
          </a:xfrm>
          <a:prstGeom prst="rect">
            <a:avLst/>
          </a:prstGeom>
          <a:noFill/>
        </p:spPr>
        <p:txBody>
          <a:bodyPr wrap="square" rtlCol="0">
            <a:spAutoFit/>
          </a:bodyPr>
          <a:lstStyle/>
          <a:p>
            <a:r>
              <a:rPr lang="zh-CN" altLang="en-US">
                <a:solidFill>
                  <a:srgbClr val="FF0000"/>
                </a:solidFill>
              </a:rPr>
              <a:t>⑦操作台</a:t>
            </a:r>
          </a:p>
        </p:txBody>
      </p:sp>
      <p:cxnSp>
        <p:nvCxnSpPr>
          <p:cNvPr id="35" name="直接箭头连接符 34">
            <a:extLst>
              <a:ext uri="{FF2B5EF4-FFF2-40B4-BE49-F238E27FC236}">
                <a16:creationId xmlns:a16="http://schemas.microsoft.com/office/drawing/2014/main" id="{EE62978F-658B-4278-3BCE-CE607BCF23FA}"/>
              </a:ext>
            </a:extLst>
          </p:cNvPr>
          <p:cNvCxnSpPr>
            <a:cxnSpLocks/>
          </p:cNvCxnSpPr>
          <p:nvPr/>
        </p:nvCxnSpPr>
        <p:spPr>
          <a:xfrm>
            <a:off x="5124843" y="4504312"/>
            <a:ext cx="613428" cy="18691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B211E00-37AD-FAC9-CD00-6AA4C153BFF1}"/>
              </a:ext>
            </a:extLst>
          </p:cNvPr>
          <p:cNvSpPr txBox="1"/>
          <p:nvPr/>
        </p:nvSpPr>
        <p:spPr>
          <a:xfrm>
            <a:off x="5604243" y="6375882"/>
            <a:ext cx="1428343" cy="369332"/>
          </a:xfrm>
          <a:prstGeom prst="rect">
            <a:avLst/>
          </a:prstGeom>
          <a:noFill/>
        </p:spPr>
        <p:txBody>
          <a:bodyPr wrap="square" rtlCol="0">
            <a:spAutoFit/>
          </a:bodyPr>
          <a:lstStyle/>
          <a:p>
            <a:r>
              <a:rPr lang="zh-CN" altLang="en-US">
                <a:solidFill>
                  <a:srgbClr val="FF0000"/>
                </a:solidFill>
              </a:rPr>
              <a:t>⑤显示屏</a:t>
            </a:r>
          </a:p>
        </p:txBody>
      </p:sp>
      <p:cxnSp>
        <p:nvCxnSpPr>
          <p:cNvPr id="38" name="直接箭头连接符 37">
            <a:extLst>
              <a:ext uri="{FF2B5EF4-FFF2-40B4-BE49-F238E27FC236}">
                <a16:creationId xmlns:a16="http://schemas.microsoft.com/office/drawing/2014/main" id="{C72C2966-D755-4863-EE04-D774D85ED8E8}"/>
              </a:ext>
            </a:extLst>
          </p:cNvPr>
          <p:cNvCxnSpPr>
            <a:cxnSpLocks/>
          </p:cNvCxnSpPr>
          <p:nvPr/>
        </p:nvCxnSpPr>
        <p:spPr>
          <a:xfrm>
            <a:off x="5248853" y="4539133"/>
            <a:ext cx="1524278" cy="1697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2B8BF48-AA14-5039-2A7D-4C57B117DAB3}"/>
              </a:ext>
            </a:extLst>
          </p:cNvPr>
          <p:cNvSpPr txBox="1"/>
          <p:nvPr/>
        </p:nvSpPr>
        <p:spPr>
          <a:xfrm>
            <a:off x="6829628" y="6220986"/>
            <a:ext cx="1428343" cy="369332"/>
          </a:xfrm>
          <a:prstGeom prst="rect">
            <a:avLst/>
          </a:prstGeom>
          <a:noFill/>
        </p:spPr>
        <p:txBody>
          <a:bodyPr wrap="square" rtlCol="0">
            <a:spAutoFit/>
          </a:bodyPr>
          <a:lstStyle/>
          <a:p>
            <a:r>
              <a:rPr lang="zh-CN" altLang="en-US">
                <a:solidFill>
                  <a:srgbClr val="FF0000"/>
                </a:solidFill>
              </a:rPr>
              <a:t>⑥摇杆</a:t>
            </a:r>
          </a:p>
        </p:txBody>
      </p:sp>
    </p:spTree>
    <p:extLst>
      <p:ext uri="{BB962C8B-B14F-4D97-AF65-F5344CB8AC3E}">
        <p14:creationId xmlns:p14="http://schemas.microsoft.com/office/powerpoint/2010/main" val="21543418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29EB51A-1C7F-A700-6F66-C2A63442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02" y="1118675"/>
            <a:ext cx="5628929" cy="4894530"/>
          </a:xfrm>
          <a:prstGeom prst="rect">
            <a:avLst/>
          </a:prstGeom>
        </p:spPr>
      </p:pic>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5059" y="3595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7658"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4381"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95574" y="858254"/>
            <a:ext cx="4610100" cy="400110"/>
          </a:xfrm>
          <a:prstGeom prst="rect">
            <a:avLst/>
          </a:prstGeom>
          <a:noFill/>
        </p:spPr>
        <p:txBody>
          <a:bodyPr wrap="square">
            <a:spAutoFit/>
          </a:bodyPr>
          <a:lstStyle/>
          <a:p>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渲染效果</a:t>
            </a:r>
            <a:endParaRPr lang="zh-CN" altLang="en-US" sz="2000" b="1" dirty="0">
              <a:latin typeface="等线" panose="02010600030101010101" pitchFamily="2" charset="-122"/>
              <a:ea typeface="等线" panose="02010600030101010101" pitchFamily="2" charset="-122"/>
            </a:endParaRPr>
          </a:p>
        </p:txBody>
      </p:sp>
      <p:sp>
        <p:nvSpPr>
          <p:cNvPr id="12" name="灯片编号占位符 3">
            <a:extLst>
              <a:ext uri="{FF2B5EF4-FFF2-40B4-BE49-F238E27FC236}">
                <a16:creationId xmlns:a16="http://schemas.microsoft.com/office/drawing/2014/main" id="{ADC07E23-44F4-45BB-8334-CC9D0BC488F9}"/>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13</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757DDDB3-E10E-4E82-B923-F392CEB34125}"/>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
        <p:nvSpPr>
          <p:cNvPr id="10" name="文本框 9">
            <a:extLst>
              <a:ext uri="{FF2B5EF4-FFF2-40B4-BE49-F238E27FC236}">
                <a16:creationId xmlns:a16="http://schemas.microsoft.com/office/drawing/2014/main" id="{BFFB624E-53EE-4368-84A1-9D3A2ED30B55}"/>
              </a:ext>
            </a:extLst>
          </p:cNvPr>
          <p:cNvSpPr txBox="1"/>
          <p:nvPr/>
        </p:nvSpPr>
        <p:spPr>
          <a:xfrm>
            <a:off x="4905674" y="1627029"/>
            <a:ext cx="1598016" cy="400110"/>
          </a:xfrm>
          <a:prstGeom prst="rect">
            <a:avLst/>
          </a:prstGeom>
          <a:noFill/>
        </p:spPr>
        <p:txBody>
          <a:bodyPr wrap="square">
            <a:spAutoFit/>
          </a:bodyPr>
          <a:lstStyle/>
          <a:p>
            <a:r>
              <a:rPr lang="zh-CN" altLang="en-US" sz="2000" b="1" kern="100" dirty="0">
                <a:solidFill>
                  <a:srgbClr val="7030A0"/>
                </a:solidFill>
                <a:latin typeface="等线" panose="02010600030101010101" pitchFamily="2" charset="-122"/>
                <a:ea typeface="等线" panose="02010600030101010101" pitchFamily="2" charset="-122"/>
                <a:cs typeface="Times New Roman" panose="02020603050405020304" pitchFamily="18" charset="0"/>
              </a:rPr>
              <a:t>关键参数：</a:t>
            </a:r>
            <a:endParaRPr lang="zh-CN" altLang="en-US" sz="2000" b="1" dirty="0">
              <a:solidFill>
                <a:srgbClr val="7030A0"/>
              </a:solidFill>
              <a:latin typeface="等线" panose="02010600030101010101" pitchFamily="2" charset="-122"/>
              <a:ea typeface="等线" panose="02010600030101010101" pitchFamily="2" charset="-122"/>
            </a:endParaRPr>
          </a:p>
        </p:txBody>
      </p:sp>
      <p:sp>
        <p:nvSpPr>
          <p:cNvPr id="14" name="矩形 13">
            <a:extLst>
              <a:ext uri="{FF2B5EF4-FFF2-40B4-BE49-F238E27FC236}">
                <a16:creationId xmlns:a16="http://schemas.microsoft.com/office/drawing/2014/main" id="{221B2EBB-A7CB-4623-96CD-E7E591FEB7F6}"/>
              </a:ext>
            </a:extLst>
          </p:cNvPr>
          <p:cNvSpPr/>
          <p:nvPr/>
        </p:nvSpPr>
        <p:spPr>
          <a:xfrm>
            <a:off x="841502" y="4989894"/>
            <a:ext cx="1876425" cy="665111"/>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B9E79AA9-B6B4-450C-BD76-8689DF19AABB}"/>
                  </a:ext>
                </a:extLst>
              </p:cNvPr>
              <p:cNvSpPr txBox="1"/>
              <p:nvPr/>
            </p:nvSpPr>
            <p:spPr>
              <a:xfrm>
                <a:off x="5379415" y="2117491"/>
                <a:ext cx="3316483" cy="3139321"/>
              </a:xfrm>
              <a:prstGeom prst="rect">
                <a:avLst/>
              </a:prstGeom>
              <a:noFill/>
            </p:spPr>
            <p:txBody>
              <a:bodyPr wrap="square" rtlCol="0">
                <a:spAutoFit/>
              </a:bodyPr>
              <a:lstStyle/>
              <a:p>
                <a:pPr marL="342900" indent="-342900">
                  <a:buFont typeface="Wingdings" panose="05000000000000000000" pitchFamily="2" charset="2"/>
                  <a:buChar char="p"/>
                </a:pPr>
                <a:r>
                  <a:rPr lang="zh-CN" altLang="en-US" kern="100" dirty="0">
                    <a:latin typeface="等线" panose="02010600030101010101" pitchFamily="2" charset="-122"/>
                    <a:ea typeface="等线" panose="02010600030101010101" pitchFamily="2" charset="-122"/>
                    <a:cs typeface="Times New Roman" panose="02020603050405020304" pitchFamily="18" charset="0"/>
                  </a:rPr>
                  <a:t>尺寸参数</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lang="en-US" altLang="zh-CN" i="1" kern="100" dirty="0" smtClean="0">
                        <a:latin typeface="Cambria Math" panose="02040503050406030204" pitchFamily="18" charset="0"/>
                        <a:ea typeface="等线" panose="02010600030101010101" pitchFamily="2" charset="-122"/>
                        <a:cs typeface="Times New Roman" panose="02020603050405020304" pitchFamily="18" charset="0"/>
                      </a:rPr>
                      <m:t>3</m:t>
                    </m:r>
                    <m:r>
                      <a:rPr lang="en-US" altLang="zh-CN" i="1" kern="100" dirty="0" smtClean="0">
                        <a:latin typeface="Cambria Math" panose="02040503050406030204" pitchFamily="18" charset="0"/>
                        <a:ea typeface="等线" panose="02010600030101010101" pitchFamily="2" charset="-122"/>
                        <a:cs typeface="Times New Roman" panose="02020603050405020304" pitchFamily="18" charset="0"/>
                      </a:rPr>
                      <m:t>𝑚</m:t>
                    </m:r>
                    <m:r>
                      <a:rPr lang="en-US" altLang="zh-CN" b="0" i="1" kern="100" dirty="0" smtClean="0">
                        <a:latin typeface="Cambria Math" panose="02040503050406030204" pitchFamily="18" charset="0"/>
                        <a:ea typeface="等线" panose="02010600030101010101" pitchFamily="2" charset="-122"/>
                        <a:cs typeface="Times New Roman" panose="02020603050405020304" pitchFamily="18" charset="0"/>
                      </a:rPr>
                      <m:t>×3</m:t>
                    </m:r>
                    <m:r>
                      <a:rPr lang="en-US" altLang="zh-CN" b="0" i="1" kern="100" dirty="0" smtClean="0">
                        <a:latin typeface="Cambria Math" panose="02040503050406030204" pitchFamily="18" charset="0"/>
                        <a:ea typeface="等线" panose="02010600030101010101" pitchFamily="2" charset="-122"/>
                        <a:cs typeface="Times New Roman" panose="02020603050405020304" pitchFamily="18" charset="0"/>
                      </a:rPr>
                      <m:t>𝑚</m:t>
                    </m:r>
                    <m:r>
                      <a:rPr lang="en-US" altLang="zh-CN" b="0" i="1" kern="100" dirty="0" smtClean="0">
                        <a:latin typeface="Cambria Math" panose="02040503050406030204" pitchFamily="18" charset="0"/>
                        <a:ea typeface="等线" panose="02010600030101010101" pitchFamily="2" charset="-122"/>
                        <a:cs typeface="Times New Roman" panose="02020603050405020304" pitchFamily="18" charset="0"/>
                      </a:rPr>
                      <m:t>×1.8</m:t>
                    </m:r>
                    <m:r>
                      <a:rPr lang="en-US" altLang="zh-CN" b="0" i="1" kern="100" dirty="0" smtClean="0">
                        <a:latin typeface="Cambria Math" panose="02040503050406030204" pitchFamily="18" charset="0"/>
                        <a:ea typeface="等线" panose="02010600030101010101" pitchFamily="2" charset="-122"/>
                        <a:cs typeface="Times New Roman" panose="02020603050405020304" pitchFamily="18" charset="0"/>
                      </a:rPr>
                      <m:t>𝑚</m:t>
                    </m:r>
                  </m:oMath>
                </a14:m>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公转角度</a:t>
                </a:r>
                <a:r>
                  <a:rPr lang="en-US" altLang="zh-CN" dirty="0">
                    <a:latin typeface="等线" panose="02010600030101010101" pitchFamily="2" charset="-122"/>
                    <a:ea typeface="等线" panose="02010600030101010101" pitchFamily="2" charset="-122"/>
                  </a:rPr>
                  <a:t>: </a:t>
                </a:r>
                <a14:m>
                  <m:oMath xmlns:m="http://schemas.openxmlformats.org/officeDocument/2006/math">
                    <m:r>
                      <a:rPr lang="en-US" altLang="zh-CN" i="1" dirty="0" smtClean="0">
                        <a:latin typeface="Cambria Math" panose="02040503050406030204" pitchFamily="18" charset="0"/>
                        <a:ea typeface="等线" panose="02010600030101010101" pitchFamily="2" charset="-122"/>
                      </a:rPr>
                      <m:t>360°</m:t>
                    </m:r>
                  </m:oMath>
                </a14:m>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卫星俯仰角度</a:t>
                </a:r>
                <a:r>
                  <a:rPr lang="en-US" altLang="zh-CN" dirty="0">
                    <a:latin typeface="等线" panose="02010600030101010101" pitchFamily="2" charset="-122"/>
                    <a:ea typeface="等线" panose="02010600030101010101" pitchFamily="2" charset="-122"/>
                  </a:rPr>
                  <a:t>: </a:t>
                </a:r>
                <a14:m>
                  <m:oMath xmlns:m="http://schemas.openxmlformats.org/officeDocument/2006/math">
                    <m:r>
                      <a:rPr lang="en-US" altLang="zh-CN" i="1" dirty="0" smtClean="0">
                        <a:latin typeface="Cambria Math" panose="02040503050406030204" pitchFamily="18" charset="0"/>
                        <a:ea typeface="等线" panose="02010600030101010101" pitchFamily="2" charset="-122"/>
                      </a:rPr>
                      <m:t>±20°</m:t>
                    </m:r>
                  </m:oMath>
                </a14:m>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卫星变轨高度</a:t>
                </a:r>
                <a:r>
                  <a:rPr lang="en-US" altLang="zh-CN" dirty="0">
                    <a:latin typeface="等线" panose="02010600030101010101" pitchFamily="2" charset="-122"/>
                    <a:ea typeface="等线" panose="02010600030101010101" pitchFamily="2" charset="-122"/>
                  </a:rPr>
                  <a:t>: </a:t>
                </a:r>
                <a14:m>
                  <m:oMath xmlns:m="http://schemas.openxmlformats.org/officeDocument/2006/math">
                    <m:r>
                      <a:rPr lang="en-US" altLang="zh-CN" i="1" dirty="0" smtClean="0">
                        <a:latin typeface="Cambria Math" panose="02040503050406030204" pitchFamily="18" charset="0"/>
                        <a:ea typeface="等线" panose="02010600030101010101" pitchFamily="2" charset="-122"/>
                      </a:rPr>
                      <m:t>±100</m:t>
                    </m:r>
                    <m:r>
                      <a:rPr lang="en-US" altLang="zh-CN" i="1" dirty="0" smtClean="0">
                        <a:latin typeface="Cambria Math" panose="02040503050406030204" pitchFamily="18" charset="0"/>
                        <a:ea typeface="等线" panose="02010600030101010101" pitchFamily="2" charset="-122"/>
                      </a:rPr>
                      <m:t>𝑚𝑚</m:t>
                    </m:r>
                  </m:oMath>
                </a14:m>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卫星重量</a:t>
                </a:r>
                <a:r>
                  <a:rPr lang="en-US" altLang="zh-CN" dirty="0">
                    <a:latin typeface="等线" panose="02010600030101010101" pitchFamily="2" charset="-122"/>
                    <a:ea typeface="等线" panose="02010600030101010101" pitchFamily="2" charset="-122"/>
                  </a:rPr>
                  <a:t>: </a:t>
                </a:r>
                <a14:m>
                  <m:oMath xmlns:m="http://schemas.openxmlformats.org/officeDocument/2006/math">
                    <m:r>
                      <a:rPr lang="en-US" altLang="zh-CN" i="1" dirty="0" smtClean="0">
                        <a:latin typeface="Cambria Math" panose="02040503050406030204" pitchFamily="18" charset="0"/>
                        <a:ea typeface="等线" panose="02010600030101010101" pitchFamily="2" charset="-122"/>
                      </a:rPr>
                      <m:t>10</m:t>
                    </m:r>
                    <m:r>
                      <a:rPr lang="en-US" altLang="zh-CN" i="1" dirty="0" smtClean="0">
                        <a:latin typeface="Cambria Math" panose="02040503050406030204" pitchFamily="18" charset="0"/>
                        <a:ea typeface="等线" panose="02010600030101010101" pitchFamily="2" charset="-122"/>
                      </a:rPr>
                      <m:t>𝑘𝑔</m:t>
                    </m:r>
                  </m:oMath>
                </a14:m>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光帆俯仰角度</a:t>
                </a:r>
                <a:r>
                  <a:rPr lang="en-US" altLang="zh-CN" dirty="0">
                    <a:latin typeface="等线" panose="02010600030101010101" pitchFamily="2" charset="-122"/>
                    <a:ea typeface="等线" panose="02010600030101010101" pitchFamily="2" charset="-122"/>
                  </a:rPr>
                  <a:t>: </a:t>
                </a:r>
                <a14:m>
                  <m:oMath xmlns:m="http://schemas.openxmlformats.org/officeDocument/2006/math">
                    <m:r>
                      <a:rPr lang="en-US" altLang="zh-CN" i="1" dirty="0" smtClean="0">
                        <a:latin typeface="Cambria Math" panose="02040503050406030204" pitchFamily="18" charset="0"/>
                        <a:ea typeface="等线" panose="02010600030101010101" pitchFamily="2" charset="-122"/>
                      </a:rPr>
                      <m:t>±150°</m:t>
                    </m:r>
                  </m:oMath>
                </a14:m>
                <a:endParaRPr lang="zh-CN" altLang="en-US" dirty="0">
                  <a:latin typeface="等线" panose="02010600030101010101" pitchFamily="2" charset="-122"/>
                  <a:ea typeface="等线" panose="02010600030101010101" pitchFamily="2" charset="-122"/>
                </a:endParaRPr>
              </a:p>
            </p:txBody>
          </p:sp>
        </mc:Choice>
        <mc:Fallback>
          <p:sp>
            <p:nvSpPr>
              <p:cNvPr id="25" name="文本框 24">
                <a:extLst>
                  <a:ext uri="{FF2B5EF4-FFF2-40B4-BE49-F238E27FC236}">
                    <a16:creationId xmlns:a16="http://schemas.microsoft.com/office/drawing/2014/main" id="{B9E79AA9-B6B4-450C-BD76-8689DF19AABB}"/>
                  </a:ext>
                </a:extLst>
              </p:cNvPr>
              <p:cNvSpPr txBox="1">
                <a:spLocks noRot="1" noChangeAspect="1" noMove="1" noResize="1" noEditPoints="1" noAdjustHandles="1" noChangeArrowheads="1" noChangeShapeType="1" noTextEdit="1"/>
              </p:cNvSpPr>
              <p:nvPr/>
            </p:nvSpPr>
            <p:spPr>
              <a:xfrm>
                <a:off x="5379415" y="2117491"/>
                <a:ext cx="3316483" cy="3139321"/>
              </a:xfrm>
              <a:prstGeom prst="rect">
                <a:avLst/>
              </a:prstGeom>
              <a:blipFill>
                <a:blip r:embed="rId8"/>
                <a:stretch>
                  <a:fillRect l="-1103" t="-971" b="-21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7706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sz="2400"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91193" y="892058"/>
            <a:ext cx="4610100" cy="400110"/>
          </a:xfrm>
          <a:prstGeom prst="rect">
            <a:avLst/>
          </a:prstGeom>
          <a:noFill/>
        </p:spPr>
        <p:txBody>
          <a:bodyPr wrap="square">
            <a:spAutoFit/>
          </a:bodyPr>
          <a:lstStyle/>
          <a:p>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展品模块设计</a:t>
            </a:r>
            <a:endParaRPr lang="zh-CN" altLang="en-US" sz="2000" b="1" dirty="0">
              <a:latin typeface="等线" panose="02010600030101010101" pitchFamily="2" charset="-122"/>
              <a:ea typeface="等线" panose="02010600030101010101" pitchFamily="2" charset="-122"/>
            </a:endParaRPr>
          </a:p>
        </p:txBody>
      </p:sp>
      <p:sp>
        <p:nvSpPr>
          <p:cNvPr id="12" name="灯片编号占位符 3">
            <a:extLst>
              <a:ext uri="{FF2B5EF4-FFF2-40B4-BE49-F238E27FC236}">
                <a16:creationId xmlns:a16="http://schemas.microsoft.com/office/drawing/2014/main" id="{B73087DF-021C-43E0-BA5F-EE56B01F57DA}"/>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14</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DA5ED3D0-AE91-40D7-9487-FA02E9A7365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grpSp>
        <p:nvGrpSpPr>
          <p:cNvPr id="6" name="组合 5">
            <a:extLst>
              <a:ext uri="{FF2B5EF4-FFF2-40B4-BE49-F238E27FC236}">
                <a16:creationId xmlns:a16="http://schemas.microsoft.com/office/drawing/2014/main" id="{5F8DF648-78B9-49AB-85E0-798835392D5C}"/>
              </a:ext>
            </a:extLst>
          </p:cNvPr>
          <p:cNvGrpSpPr/>
          <p:nvPr/>
        </p:nvGrpSpPr>
        <p:grpSpPr>
          <a:xfrm>
            <a:off x="1138438" y="892058"/>
            <a:ext cx="6351522" cy="5793394"/>
            <a:chOff x="841768" y="892058"/>
            <a:chExt cx="6351522" cy="5793394"/>
          </a:xfrm>
        </p:grpSpPr>
        <p:pic>
          <p:nvPicPr>
            <p:cNvPr id="5" name="图片 4">
              <a:extLst>
                <a:ext uri="{FF2B5EF4-FFF2-40B4-BE49-F238E27FC236}">
                  <a16:creationId xmlns:a16="http://schemas.microsoft.com/office/drawing/2014/main" id="{08B3D0AC-FFED-4187-5CD3-0E2EEFFBE12C}"/>
                </a:ext>
              </a:extLst>
            </p:cNvPr>
            <p:cNvPicPr>
              <a:picLocks noChangeAspect="1"/>
            </p:cNvPicPr>
            <p:nvPr/>
          </p:nvPicPr>
          <p:blipFill>
            <a:blip r:embed="rId7"/>
            <a:stretch>
              <a:fillRect/>
            </a:stretch>
          </p:blipFill>
          <p:spPr>
            <a:xfrm>
              <a:off x="841768" y="2361323"/>
              <a:ext cx="2947645" cy="2480194"/>
            </a:xfrm>
            <a:prstGeom prst="rect">
              <a:avLst/>
            </a:prstGeom>
          </p:spPr>
        </p:pic>
        <p:cxnSp>
          <p:nvCxnSpPr>
            <p:cNvPr id="10" name="连接符: 曲线 9">
              <a:extLst>
                <a:ext uri="{FF2B5EF4-FFF2-40B4-BE49-F238E27FC236}">
                  <a16:creationId xmlns:a16="http://schemas.microsoft.com/office/drawing/2014/main" id="{042FF19E-B7EF-6345-22E5-FA9D606D4E18}"/>
                </a:ext>
              </a:extLst>
            </p:cNvPr>
            <p:cNvCxnSpPr>
              <a:cxnSpLocks/>
            </p:cNvCxnSpPr>
            <p:nvPr/>
          </p:nvCxnSpPr>
          <p:spPr>
            <a:xfrm flipV="1">
              <a:off x="2736274" y="2578316"/>
              <a:ext cx="1281255" cy="109625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418437E-CC6D-6EF2-7054-700BE13905EB}"/>
                </a:ext>
              </a:extLst>
            </p:cNvPr>
            <p:cNvPicPr>
              <a:picLocks noChangeAspect="1"/>
            </p:cNvPicPr>
            <p:nvPr/>
          </p:nvPicPr>
          <p:blipFill>
            <a:blip r:embed="rId8"/>
            <a:stretch>
              <a:fillRect/>
            </a:stretch>
          </p:blipFill>
          <p:spPr>
            <a:xfrm>
              <a:off x="4017529" y="892058"/>
              <a:ext cx="3175761" cy="2874626"/>
            </a:xfrm>
            <a:prstGeom prst="rect">
              <a:avLst/>
            </a:prstGeom>
          </p:spPr>
        </p:pic>
        <p:pic>
          <p:nvPicPr>
            <p:cNvPr id="21" name="图片 20">
              <a:extLst>
                <a:ext uri="{FF2B5EF4-FFF2-40B4-BE49-F238E27FC236}">
                  <a16:creationId xmlns:a16="http://schemas.microsoft.com/office/drawing/2014/main" id="{0A2E0C54-C5D1-6D7F-0A86-92B7A1148EE5}"/>
                </a:ext>
              </a:extLst>
            </p:cNvPr>
            <p:cNvPicPr>
              <a:picLocks noChangeAspect="1"/>
            </p:cNvPicPr>
            <p:nvPr/>
          </p:nvPicPr>
          <p:blipFill>
            <a:blip r:embed="rId9"/>
            <a:stretch>
              <a:fillRect/>
            </a:stretch>
          </p:blipFill>
          <p:spPr>
            <a:xfrm>
              <a:off x="4071026" y="3988657"/>
              <a:ext cx="3068766" cy="2696795"/>
            </a:xfrm>
            <a:prstGeom prst="rect">
              <a:avLst/>
            </a:prstGeom>
          </p:spPr>
        </p:pic>
        <p:cxnSp>
          <p:nvCxnSpPr>
            <p:cNvPr id="23" name="连接符: 曲线 22">
              <a:extLst>
                <a:ext uri="{FF2B5EF4-FFF2-40B4-BE49-F238E27FC236}">
                  <a16:creationId xmlns:a16="http://schemas.microsoft.com/office/drawing/2014/main" id="{A4133633-6D32-0B15-CCFB-57D3CBD4EE69}"/>
                </a:ext>
              </a:extLst>
            </p:cNvPr>
            <p:cNvCxnSpPr>
              <a:cxnSpLocks/>
            </p:cNvCxnSpPr>
            <p:nvPr/>
          </p:nvCxnSpPr>
          <p:spPr>
            <a:xfrm>
              <a:off x="2736274" y="3171217"/>
              <a:ext cx="1281255" cy="1274848"/>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箭头: 上弧形 25">
              <a:extLst>
                <a:ext uri="{FF2B5EF4-FFF2-40B4-BE49-F238E27FC236}">
                  <a16:creationId xmlns:a16="http://schemas.microsoft.com/office/drawing/2014/main" id="{D48838E0-0DB0-B077-6CBE-AE5545A197F9}"/>
                </a:ext>
              </a:extLst>
            </p:cNvPr>
            <p:cNvSpPr/>
            <p:nvPr/>
          </p:nvSpPr>
          <p:spPr>
            <a:xfrm rot="10977806">
              <a:off x="5192915" y="2104433"/>
              <a:ext cx="566220" cy="21044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id="{6761CB5E-2A71-FDA2-6D3A-C868E1F6B2D8}"/>
                </a:ext>
              </a:extLst>
            </p:cNvPr>
            <p:cNvSpPr txBox="1"/>
            <p:nvPr/>
          </p:nvSpPr>
          <p:spPr>
            <a:xfrm>
              <a:off x="5789721" y="2224373"/>
              <a:ext cx="405183" cy="707886"/>
            </a:xfrm>
            <a:prstGeom prst="rect">
              <a:avLst/>
            </a:prstGeom>
            <a:noFill/>
          </p:spPr>
          <p:txBody>
            <a:bodyPr wrap="square" rtlCol="0">
              <a:spAutoFit/>
            </a:bodyPr>
            <a:lstStyle/>
            <a:p>
              <a:r>
                <a:rPr lang="zh-CN" altLang="en-US" sz="4000" dirty="0">
                  <a:solidFill>
                    <a:srgbClr val="FF0000"/>
                  </a:solidFill>
                </a:rPr>
                <a:t>↕</a:t>
              </a:r>
            </a:p>
          </p:txBody>
        </p:sp>
        <p:sp>
          <p:nvSpPr>
            <p:cNvPr id="28" name="箭头: 上弧形 27">
              <a:extLst>
                <a:ext uri="{FF2B5EF4-FFF2-40B4-BE49-F238E27FC236}">
                  <a16:creationId xmlns:a16="http://schemas.microsoft.com/office/drawing/2014/main" id="{4735498C-7F7A-90B3-E5E4-ECCC2257B21A}"/>
                </a:ext>
              </a:extLst>
            </p:cNvPr>
            <p:cNvSpPr/>
            <p:nvPr/>
          </p:nvSpPr>
          <p:spPr>
            <a:xfrm rot="10977806">
              <a:off x="5153674" y="4490008"/>
              <a:ext cx="566220" cy="21044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166713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sz="2400"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91193" y="892058"/>
            <a:ext cx="4610100" cy="369332"/>
          </a:xfrm>
          <a:prstGeom prst="rect">
            <a:avLst/>
          </a:prstGeom>
          <a:noFill/>
        </p:spPr>
        <p:txBody>
          <a:bodyPr wrap="square">
            <a:spAutoFit/>
          </a:bodyPr>
          <a:lstStyle/>
          <a:p>
            <a:r>
              <a:rPr lang="zh-CN" altLang="en-US" b="1" kern="100" dirty="0">
                <a:latin typeface="等线" panose="02010600030101010101" pitchFamily="2" charset="-122"/>
                <a:ea typeface="等线" panose="02010600030101010101" pitchFamily="2" charset="-122"/>
                <a:cs typeface="Times New Roman" panose="02020603050405020304" pitchFamily="18" charset="0"/>
              </a:rPr>
              <a:t>机械臂执行机构</a:t>
            </a:r>
            <a:endParaRPr lang="zh-CN" altLang="en-US" b="1" dirty="0">
              <a:latin typeface="等线" panose="02010600030101010101" pitchFamily="2" charset="-122"/>
              <a:ea typeface="等线" panose="02010600030101010101" pitchFamily="2" charset="-122"/>
            </a:endParaRPr>
          </a:p>
        </p:txBody>
      </p:sp>
      <p:sp>
        <p:nvSpPr>
          <p:cNvPr id="12" name="灯片编号占位符 3">
            <a:extLst>
              <a:ext uri="{FF2B5EF4-FFF2-40B4-BE49-F238E27FC236}">
                <a16:creationId xmlns:a16="http://schemas.microsoft.com/office/drawing/2014/main" id="{B73087DF-021C-43E0-BA5F-EE56B01F57DA}"/>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15</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DA5ED3D0-AE91-40D7-9487-FA02E9A7365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grpSp>
        <p:nvGrpSpPr>
          <p:cNvPr id="6" name="组合 5">
            <a:extLst>
              <a:ext uri="{FF2B5EF4-FFF2-40B4-BE49-F238E27FC236}">
                <a16:creationId xmlns:a16="http://schemas.microsoft.com/office/drawing/2014/main" id="{5F8DF648-78B9-49AB-85E0-798835392D5C}"/>
              </a:ext>
            </a:extLst>
          </p:cNvPr>
          <p:cNvGrpSpPr/>
          <p:nvPr/>
        </p:nvGrpSpPr>
        <p:grpSpPr>
          <a:xfrm>
            <a:off x="291193" y="898810"/>
            <a:ext cx="5586616" cy="4969041"/>
            <a:chOff x="841768" y="892058"/>
            <a:chExt cx="6351522" cy="5793394"/>
          </a:xfrm>
        </p:grpSpPr>
        <p:pic>
          <p:nvPicPr>
            <p:cNvPr id="5" name="图片 4">
              <a:extLst>
                <a:ext uri="{FF2B5EF4-FFF2-40B4-BE49-F238E27FC236}">
                  <a16:creationId xmlns:a16="http://schemas.microsoft.com/office/drawing/2014/main" id="{08B3D0AC-FFED-4187-5CD3-0E2EEFFBE12C}"/>
                </a:ext>
              </a:extLst>
            </p:cNvPr>
            <p:cNvPicPr>
              <a:picLocks noChangeAspect="1"/>
            </p:cNvPicPr>
            <p:nvPr/>
          </p:nvPicPr>
          <p:blipFill>
            <a:blip r:embed="rId7"/>
            <a:stretch>
              <a:fillRect/>
            </a:stretch>
          </p:blipFill>
          <p:spPr>
            <a:xfrm>
              <a:off x="841768" y="2361323"/>
              <a:ext cx="2947645" cy="2480194"/>
            </a:xfrm>
            <a:prstGeom prst="rect">
              <a:avLst/>
            </a:prstGeom>
          </p:spPr>
        </p:pic>
        <p:cxnSp>
          <p:nvCxnSpPr>
            <p:cNvPr id="10" name="连接符: 曲线 9">
              <a:extLst>
                <a:ext uri="{FF2B5EF4-FFF2-40B4-BE49-F238E27FC236}">
                  <a16:creationId xmlns:a16="http://schemas.microsoft.com/office/drawing/2014/main" id="{042FF19E-B7EF-6345-22E5-FA9D606D4E18}"/>
                </a:ext>
              </a:extLst>
            </p:cNvPr>
            <p:cNvCxnSpPr>
              <a:cxnSpLocks/>
            </p:cNvCxnSpPr>
            <p:nvPr/>
          </p:nvCxnSpPr>
          <p:spPr>
            <a:xfrm flipV="1">
              <a:off x="2736274" y="2578316"/>
              <a:ext cx="1281255" cy="109625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418437E-CC6D-6EF2-7054-700BE13905EB}"/>
                </a:ext>
              </a:extLst>
            </p:cNvPr>
            <p:cNvPicPr>
              <a:picLocks noChangeAspect="1"/>
            </p:cNvPicPr>
            <p:nvPr/>
          </p:nvPicPr>
          <p:blipFill>
            <a:blip r:embed="rId8"/>
            <a:stretch>
              <a:fillRect/>
            </a:stretch>
          </p:blipFill>
          <p:spPr>
            <a:xfrm>
              <a:off x="4017529" y="892058"/>
              <a:ext cx="3175761" cy="2874626"/>
            </a:xfrm>
            <a:prstGeom prst="rect">
              <a:avLst/>
            </a:prstGeom>
          </p:spPr>
        </p:pic>
        <p:pic>
          <p:nvPicPr>
            <p:cNvPr id="21" name="图片 20">
              <a:extLst>
                <a:ext uri="{FF2B5EF4-FFF2-40B4-BE49-F238E27FC236}">
                  <a16:creationId xmlns:a16="http://schemas.microsoft.com/office/drawing/2014/main" id="{0A2E0C54-C5D1-6D7F-0A86-92B7A1148EE5}"/>
                </a:ext>
              </a:extLst>
            </p:cNvPr>
            <p:cNvPicPr>
              <a:picLocks noChangeAspect="1"/>
            </p:cNvPicPr>
            <p:nvPr/>
          </p:nvPicPr>
          <p:blipFill>
            <a:blip r:embed="rId9">
              <a:alphaModFix amt="34000"/>
            </a:blip>
            <a:stretch>
              <a:fillRect/>
            </a:stretch>
          </p:blipFill>
          <p:spPr>
            <a:xfrm>
              <a:off x="4071026" y="3988657"/>
              <a:ext cx="3068766" cy="2696795"/>
            </a:xfrm>
            <a:prstGeom prst="rect">
              <a:avLst/>
            </a:prstGeom>
          </p:spPr>
        </p:pic>
        <p:cxnSp>
          <p:nvCxnSpPr>
            <p:cNvPr id="23" name="连接符: 曲线 22">
              <a:extLst>
                <a:ext uri="{FF2B5EF4-FFF2-40B4-BE49-F238E27FC236}">
                  <a16:creationId xmlns:a16="http://schemas.microsoft.com/office/drawing/2014/main" id="{A4133633-6D32-0B15-CCFB-57D3CBD4EE69}"/>
                </a:ext>
              </a:extLst>
            </p:cNvPr>
            <p:cNvCxnSpPr>
              <a:cxnSpLocks/>
            </p:cNvCxnSpPr>
            <p:nvPr/>
          </p:nvCxnSpPr>
          <p:spPr>
            <a:xfrm>
              <a:off x="2736274" y="3171217"/>
              <a:ext cx="1281255" cy="1274848"/>
            </a:xfrm>
            <a:prstGeom prst="curvedConnector3">
              <a:avLst/>
            </a:prstGeom>
            <a:ln w="28575">
              <a:solidFill>
                <a:srgbClr val="FF0000">
                  <a:alpha val="18000"/>
                </a:srgbClr>
              </a:solidFill>
              <a:tailEnd type="triangle"/>
            </a:ln>
          </p:spPr>
          <p:style>
            <a:lnRef idx="1">
              <a:schemeClr val="accent1"/>
            </a:lnRef>
            <a:fillRef idx="0">
              <a:schemeClr val="accent1"/>
            </a:fillRef>
            <a:effectRef idx="0">
              <a:schemeClr val="accent1"/>
            </a:effectRef>
            <a:fontRef idx="minor">
              <a:schemeClr val="tx1"/>
            </a:fontRef>
          </p:style>
        </p:cxnSp>
        <p:sp>
          <p:nvSpPr>
            <p:cNvPr id="26" name="箭头: 上弧形 25">
              <a:extLst>
                <a:ext uri="{FF2B5EF4-FFF2-40B4-BE49-F238E27FC236}">
                  <a16:creationId xmlns:a16="http://schemas.microsoft.com/office/drawing/2014/main" id="{D48838E0-0DB0-B077-6CBE-AE5545A197F9}"/>
                </a:ext>
              </a:extLst>
            </p:cNvPr>
            <p:cNvSpPr/>
            <p:nvPr/>
          </p:nvSpPr>
          <p:spPr>
            <a:xfrm rot="10977806">
              <a:off x="5192915" y="2104433"/>
              <a:ext cx="566220" cy="21044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id="{6761CB5E-2A71-FDA2-6D3A-C868E1F6B2D8}"/>
                </a:ext>
              </a:extLst>
            </p:cNvPr>
            <p:cNvSpPr txBox="1"/>
            <p:nvPr/>
          </p:nvSpPr>
          <p:spPr>
            <a:xfrm>
              <a:off x="5677888" y="2258037"/>
              <a:ext cx="405183" cy="707887"/>
            </a:xfrm>
            <a:prstGeom prst="rect">
              <a:avLst/>
            </a:prstGeom>
            <a:noFill/>
          </p:spPr>
          <p:txBody>
            <a:bodyPr wrap="square" rtlCol="0">
              <a:spAutoFit/>
            </a:bodyPr>
            <a:lstStyle/>
            <a:p>
              <a:r>
                <a:rPr lang="zh-CN" altLang="en-US" sz="4000" dirty="0">
                  <a:solidFill>
                    <a:srgbClr val="FF0000"/>
                  </a:solidFill>
                </a:rPr>
                <a:t>↕</a:t>
              </a:r>
            </a:p>
          </p:txBody>
        </p:sp>
        <p:sp>
          <p:nvSpPr>
            <p:cNvPr id="28" name="箭头: 上弧形 27">
              <a:extLst>
                <a:ext uri="{FF2B5EF4-FFF2-40B4-BE49-F238E27FC236}">
                  <a16:creationId xmlns:a16="http://schemas.microsoft.com/office/drawing/2014/main" id="{4735498C-7F7A-90B3-E5E4-ECCC2257B21A}"/>
                </a:ext>
              </a:extLst>
            </p:cNvPr>
            <p:cNvSpPr/>
            <p:nvPr/>
          </p:nvSpPr>
          <p:spPr>
            <a:xfrm rot="10977806">
              <a:off x="5153674" y="4490008"/>
              <a:ext cx="566220" cy="210444"/>
            </a:xfrm>
            <a:prstGeom prst="curvedDownArrow">
              <a:avLst/>
            </a:prstGeom>
            <a:solidFill>
              <a:srgbClr val="FF0000">
                <a:alpha val="1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8000"/>
                  </a:schemeClr>
                </a:solidFill>
              </a:endParaRPr>
            </a:p>
          </p:txBody>
        </p:sp>
      </p:grpSp>
      <p:sp>
        <p:nvSpPr>
          <p:cNvPr id="20" name="文本框 19">
            <a:extLst>
              <a:ext uri="{FF2B5EF4-FFF2-40B4-BE49-F238E27FC236}">
                <a16:creationId xmlns:a16="http://schemas.microsoft.com/office/drawing/2014/main" id="{05B4045F-C3B5-4B3A-96BC-E230A49425F3}"/>
              </a:ext>
            </a:extLst>
          </p:cNvPr>
          <p:cNvSpPr txBox="1"/>
          <p:nvPr/>
        </p:nvSpPr>
        <p:spPr>
          <a:xfrm>
            <a:off x="3951875" y="3400386"/>
            <a:ext cx="4710955" cy="2585323"/>
          </a:xfrm>
          <a:prstGeom prst="rect">
            <a:avLst/>
          </a:prstGeom>
          <a:noFill/>
        </p:spPr>
        <p:txBody>
          <a:bodyPr wrap="square" rtlCol="0">
            <a:spAutoFit/>
          </a:bodyPr>
          <a:lstStyle/>
          <a:p>
            <a:pPr marL="342900" indent="-342900">
              <a:buFont typeface="Wingdings" panose="05000000000000000000" pitchFamily="2" charset="2"/>
              <a:buChar char="p"/>
            </a:pPr>
            <a:r>
              <a:rPr lang="zh-CN" altLang="en-US" kern="100" dirty="0">
                <a:latin typeface="等线" panose="02010600030101010101" pitchFamily="2" charset="-122"/>
                <a:ea typeface="等线" panose="02010600030101010101" pitchFamily="2" charset="-122"/>
                <a:cs typeface="Times New Roman" panose="02020603050405020304" pitchFamily="18" charset="0"/>
              </a:rPr>
              <a:t>公转执行方案</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步进电机</a:t>
            </a:r>
            <a:r>
              <a:rPr lang="zh-CN" altLang="en-US" kern="100" dirty="0">
                <a:latin typeface="等线" panose="02010600030101010101" pitchFamily="2" charset="-122"/>
                <a:ea typeface="等线" panose="02010600030101010101" pitchFamily="2" charset="-122"/>
                <a:cs typeface="Times New Roman" panose="02020603050405020304" pitchFamily="18" charset="0"/>
              </a:rPr>
              <a:t>（图中未画出）</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p"/>
            </a:pPr>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卫星升降（变轨）方案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直流电缸</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卫星姿态俯仰方案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无刷电机</a:t>
            </a:r>
            <a:endParaRPr lang="en-US" altLang="zh-CN" b="1"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强度支撑方案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悬臂支撑</a:t>
            </a:r>
            <a:r>
              <a:rPr lang="en-US" altLang="zh-CN"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万向轮支撑</a:t>
            </a:r>
          </a:p>
          <a:p>
            <a:pPr marL="342900" indent="-342900">
              <a:buFont typeface="Wingdings" panose="05000000000000000000" pitchFamily="2" charset="2"/>
              <a:buChar char="p"/>
            </a:pPr>
            <a:endParaRPr lang="en-US" altLang="zh-CN"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接线方案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导电滑环</a:t>
            </a:r>
          </a:p>
        </p:txBody>
      </p:sp>
    </p:spTree>
    <p:extLst>
      <p:ext uri="{BB962C8B-B14F-4D97-AF65-F5344CB8AC3E}">
        <p14:creationId xmlns:p14="http://schemas.microsoft.com/office/powerpoint/2010/main" val="39628213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20678"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103277" y="10049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三、展品设计</a:t>
            </a:r>
            <a:endParaRPr lang="zh-CN" altLang="en-US" sz="2400"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0"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91193" y="892058"/>
            <a:ext cx="4610100" cy="400110"/>
          </a:xfrm>
          <a:prstGeom prst="rect">
            <a:avLst/>
          </a:prstGeom>
          <a:noFill/>
        </p:spPr>
        <p:txBody>
          <a:bodyPr wrap="square">
            <a:spAutoFit/>
          </a:bodyPr>
          <a:lstStyle/>
          <a:p>
            <a:r>
              <a:rPr lang="zh-CN" altLang="en-US" sz="2000" b="1" dirty="0"/>
              <a:t>卫星执行机构</a:t>
            </a:r>
            <a:endParaRPr lang="zh-CN" altLang="en-US" sz="2000" b="1" dirty="0">
              <a:latin typeface="等线" panose="02010600030101010101" pitchFamily="2" charset="-122"/>
              <a:ea typeface="等线" panose="02010600030101010101" pitchFamily="2" charset="-122"/>
            </a:endParaRPr>
          </a:p>
        </p:txBody>
      </p:sp>
      <p:sp>
        <p:nvSpPr>
          <p:cNvPr id="12" name="灯片编号占位符 3">
            <a:extLst>
              <a:ext uri="{FF2B5EF4-FFF2-40B4-BE49-F238E27FC236}">
                <a16:creationId xmlns:a16="http://schemas.microsoft.com/office/drawing/2014/main" id="{B73087DF-021C-43E0-BA5F-EE56B01F57DA}"/>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Times New Roman" panose="02020603050405020304" pitchFamily="18" charset="0"/>
                <a:cs typeface="Times New Roman" panose="02020603050405020304" pitchFamily="18" charset="0"/>
              </a:rPr>
              <a:pPr/>
              <a:t>16</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3" name="图片 12" descr="图片包含 游戏机, 建筑, 标志, 围栏&#10;&#10;描述已自动生成">
            <a:extLst>
              <a:ext uri="{FF2B5EF4-FFF2-40B4-BE49-F238E27FC236}">
                <a16:creationId xmlns:a16="http://schemas.microsoft.com/office/drawing/2014/main" id="{DA5ED3D0-AE91-40D7-9487-FA02E9A7365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grpSp>
        <p:nvGrpSpPr>
          <p:cNvPr id="6" name="组合 5">
            <a:extLst>
              <a:ext uri="{FF2B5EF4-FFF2-40B4-BE49-F238E27FC236}">
                <a16:creationId xmlns:a16="http://schemas.microsoft.com/office/drawing/2014/main" id="{5F8DF648-78B9-49AB-85E0-798835392D5C}"/>
              </a:ext>
            </a:extLst>
          </p:cNvPr>
          <p:cNvGrpSpPr/>
          <p:nvPr/>
        </p:nvGrpSpPr>
        <p:grpSpPr>
          <a:xfrm>
            <a:off x="690965" y="1261390"/>
            <a:ext cx="5917358" cy="5375458"/>
            <a:chOff x="841768" y="892058"/>
            <a:chExt cx="6351522" cy="5793394"/>
          </a:xfrm>
        </p:grpSpPr>
        <p:pic>
          <p:nvPicPr>
            <p:cNvPr id="5" name="图片 4">
              <a:extLst>
                <a:ext uri="{FF2B5EF4-FFF2-40B4-BE49-F238E27FC236}">
                  <a16:creationId xmlns:a16="http://schemas.microsoft.com/office/drawing/2014/main" id="{08B3D0AC-FFED-4187-5CD3-0E2EEFFBE12C}"/>
                </a:ext>
              </a:extLst>
            </p:cNvPr>
            <p:cNvPicPr>
              <a:picLocks noChangeAspect="1"/>
            </p:cNvPicPr>
            <p:nvPr/>
          </p:nvPicPr>
          <p:blipFill>
            <a:blip r:embed="rId7"/>
            <a:stretch>
              <a:fillRect/>
            </a:stretch>
          </p:blipFill>
          <p:spPr>
            <a:xfrm>
              <a:off x="841768" y="2361323"/>
              <a:ext cx="2947645" cy="2480194"/>
            </a:xfrm>
            <a:prstGeom prst="rect">
              <a:avLst/>
            </a:prstGeom>
          </p:spPr>
        </p:pic>
        <p:cxnSp>
          <p:nvCxnSpPr>
            <p:cNvPr id="10" name="连接符: 曲线 9">
              <a:extLst>
                <a:ext uri="{FF2B5EF4-FFF2-40B4-BE49-F238E27FC236}">
                  <a16:creationId xmlns:a16="http://schemas.microsoft.com/office/drawing/2014/main" id="{042FF19E-B7EF-6345-22E5-FA9D606D4E18}"/>
                </a:ext>
              </a:extLst>
            </p:cNvPr>
            <p:cNvCxnSpPr>
              <a:cxnSpLocks/>
            </p:cNvCxnSpPr>
            <p:nvPr/>
          </p:nvCxnSpPr>
          <p:spPr>
            <a:xfrm flipV="1">
              <a:off x="2736274" y="2578316"/>
              <a:ext cx="1281255" cy="1096257"/>
            </a:xfrm>
            <a:prstGeom prst="curvedConnector3">
              <a:avLst/>
            </a:prstGeom>
            <a:ln w="28575">
              <a:solidFill>
                <a:schemeClr val="accent1">
                  <a:alpha val="27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418437E-CC6D-6EF2-7054-700BE13905EB}"/>
                </a:ext>
              </a:extLst>
            </p:cNvPr>
            <p:cNvPicPr>
              <a:picLocks noChangeAspect="1"/>
            </p:cNvPicPr>
            <p:nvPr/>
          </p:nvPicPr>
          <p:blipFill>
            <a:blip r:embed="rId8">
              <a:alphaModFix amt="14000"/>
            </a:blip>
            <a:stretch>
              <a:fillRect/>
            </a:stretch>
          </p:blipFill>
          <p:spPr>
            <a:xfrm>
              <a:off x="4017529" y="892058"/>
              <a:ext cx="3175761" cy="2874626"/>
            </a:xfrm>
            <a:prstGeom prst="rect">
              <a:avLst/>
            </a:prstGeom>
          </p:spPr>
        </p:pic>
        <p:pic>
          <p:nvPicPr>
            <p:cNvPr id="21" name="图片 20">
              <a:extLst>
                <a:ext uri="{FF2B5EF4-FFF2-40B4-BE49-F238E27FC236}">
                  <a16:creationId xmlns:a16="http://schemas.microsoft.com/office/drawing/2014/main" id="{0A2E0C54-C5D1-6D7F-0A86-92B7A1148EE5}"/>
                </a:ext>
              </a:extLst>
            </p:cNvPr>
            <p:cNvPicPr>
              <a:picLocks noChangeAspect="1"/>
            </p:cNvPicPr>
            <p:nvPr/>
          </p:nvPicPr>
          <p:blipFill>
            <a:blip r:embed="rId9"/>
            <a:stretch>
              <a:fillRect/>
            </a:stretch>
          </p:blipFill>
          <p:spPr>
            <a:xfrm>
              <a:off x="4071026" y="3988657"/>
              <a:ext cx="3068766" cy="2696795"/>
            </a:xfrm>
            <a:prstGeom prst="rect">
              <a:avLst/>
            </a:prstGeom>
          </p:spPr>
        </p:pic>
        <p:cxnSp>
          <p:nvCxnSpPr>
            <p:cNvPr id="23" name="连接符: 曲线 22">
              <a:extLst>
                <a:ext uri="{FF2B5EF4-FFF2-40B4-BE49-F238E27FC236}">
                  <a16:creationId xmlns:a16="http://schemas.microsoft.com/office/drawing/2014/main" id="{A4133633-6D32-0B15-CCFB-57D3CBD4EE69}"/>
                </a:ext>
              </a:extLst>
            </p:cNvPr>
            <p:cNvCxnSpPr>
              <a:cxnSpLocks/>
            </p:cNvCxnSpPr>
            <p:nvPr/>
          </p:nvCxnSpPr>
          <p:spPr>
            <a:xfrm>
              <a:off x="2736274" y="3171217"/>
              <a:ext cx="1281255" cy="1274848"/>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箭头: 上弧形 25">
              <a:extLst>
                <a:ext uri="{FF2B5EF4-FFF2-40B4-BE49-F238E27FC236}">
                  <a16:creationId xmlns:a16="http://schemas.microsoft.com/office/drawing/2014/main" id="{D48838E0-0DB0-B077-6CBE-AE5545A197F9}"/>
                </a:ext>
              </a:extLst>
            </p:cNvPr>
            <p:cNvSpPr/>
            <p:nvPr/>
          </p:nvSpPr>
          <p:spPr>
            <a:xfrm rot="10977806">
              <a:off x="5192915" y="2104433"/>
              <a:ext cx="566220" cy="210444"/>
            </a:xfrm>
            <a:prstGeom prst="curvedDownArrow">
              <a:avLst/>
            </a:prstGeom>
            <a:solidFill>
              <a:srgbClr val="FF0000">
                <a:alpha val="1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箭头: 上弧形 27">
              <a:extLst>
                <a:ext uri="{FF2B5EF4-FFF2-40B4-BE49-F238E27FC236}">
                  <a16:creationId xmlns:a16="http://schemas.microsoft.com/office/drawing/2014/main" id="{4735498C-7F7A-90B3-E5E4-ECCC2257B21A}"/>
                </a:ext>
              </a:extLst>
            </p:cNvPr>
            <p:cNvSpPr/>
            <p:nvPr/>
          </p:nvSpPr>
          <p:spPr>
            <a:xfrm rot="10977806">
              <a:off x="5153674" y="4490008"/>
              <a:ext cx="566220" cy="21044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7C63886B-33A0-456D-91AA-A5EB5E07A9E2}"/>
                  </a:ext>
                </a:extLst>
              </p:cNvPr>
              <p:cNvSpPr txBox="1"/>
              <p:nvPr/>
            </p:nvSpPr>
            <p:spPr>
              <a:xfrm>
                <a:off x="4379357" y="1563481"/>
                <a:ext cx="4358250" cy="2031325"/>
              </a:xfrm>
              <a:prstGeom prst="rect">
                <a:avLst/>
              </a:prstGeom>
              <a:noFill/>
            </p:spPr>
            <p:txBody>
              <a:bodyPr wrap="square" rtlCol="0">
                <a:spAutoFit/>
              </a:bodyPr>
              <a:lstStyle/>
              <a:p>
                <a:pPr marL="342900" indent="-342900">
                  <a:buFont typeface="Wingdings" panose="05000000000000000000" pitchFamily="2" charset="2"/>
                  <a:buChar char="p"/>
                </a:pPr>
                <a:r>
                  <a:rPr lang="zh-CN" altLang="en-US" kern="100" dirty="0">
                    <a:latin typeface="等线" panose="02010600030101010101" pitchFamily="2" charset="-122"/>
                    <a:ea typeface="等线" panose="02010600030101010101" pitchFamily="2" charset="-122"/>
                    <a:cs typeface="Times New Roman" panose="02020603050405020304" pitchFamily="18" charset="0"/>
                  </a:rPr>
                  <a:t>卫星本体自由度</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平动</a:t>
                </a:r>
                <a14:m>
                  <m:oMath xmlns:m="http://schemas.openxmlformats.org/officeDocument/2006/math">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𝟏</m:t>
                    </m:r>
                  </m:oMath>
                </a14:m>
                <a:r>
                  <a:rPr lang="zh-CN" altLang="en-US" b="1" dirty="0">
                    <a:latin typeface="等线" panose="02010600030101010101" pitchFamily="2" charset="-122"/>
                    <a:ea typeface="等线" panose="02010600030101010101" pitchFamily="2" charset="-122"/>
                  </a:rPr>
                  <a:t>，旋转</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r>
                      <a:rPr lang="en-US" altLang="zh-CN" b="1" i="1" kern="100" smtClean="0">
                        <a:latin typeface="Cambria Math" panose="02040503050406030204" pitchFamily="18" charset="0"/>
                        <a:cs typeface="Times New Roman" panose="02020603050405020304" pitchFamily="18" charset="0"/>
                      </a:rPr>
                      <m:t>𝟐</m:t>
                    </m:r>
                  </m:oMath>
                </a14:m>
                <a:endParaRPr lang="en-US" altLang="zh-CN" b="1"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光帆旋转方案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无刷电机</a:t>
                </a:r>
                <a:endParaRPr lang="en-US" altLang="zh-CN" b="1" dirty="0">
                  <a:latin typeface="等线" panose="02010600030101010101" pitchFamily="2" charset="-122"/>
                  <a:ea typeface="等线" panose="02010600030101010101" pitchFamily="2" charset="-122"/>
                </a:endParaRPr>
              </a:p>
              <a:p>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传感方案</a:t>
                </a:r>
                <a:r>
                  <a:rPr lang="en-US" altLang="zh-CN"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位置传感器</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dirty="0">
                    <a:latin typeface="等线" panose="02010600030101010101" pitchFamily="2" charset="-122"/>
                    <a:ea typeface="等线" panose="02010600030101010101" pitchFamily="2" charset="-122"/>
                  </a:rPr>
                  <a:t>交互方案</a:t>
                </a:r>
                <a:r>
                  <a:rPr lang="en-US" altLang="zh-CN" dirty="0">
                    <a:latin typeface="等线" panose="02010600030101010101" pitchFamily="2" charset="-122"/>
                    <a:ea typeface="等线" panose="02010600030101010101" pitchFamily="2" charset="-122"/>
                  </a:rPr>
                  <a:t>: </a:t>
                </a:r>
                <a:r>
                  <a:rPr lang="en-US" altLang="zh-CN" b="1" dirty="0">
                    <a:latin typeface="等线" panose="02010600030101010101" pitchFamily="2" charset="-122"/>
                    <a:ea typeface="等线" panose="02010600030101010101" pitchFamily="2" charset="-122"/>
                  </a:rPr>
                  <a:t>LED</a:t>
                </a:r>
                <a:r>
                  <a:rPr lang="zh-CN" altLang="en-US" b="1" dirty="0">
                    <a:latin typeface="等线" panose="02010600030101010101" pitchFamily="2" charset="-122"/>
                    <a:ea typeface="等线" panose="02010600030101010101" pitchFamily="2" charset="-122"/>
                  </a:rPr>
                  <a:t>装饰灯</a:t>
                </a:r>
              </a:p>
            </p:txBody>
          </p:sp>
        </mc:Choice>
        <mc:Fallback>
          <p:sp>
            <p:nvSpPr>
              <p:cNvPr id="19" name="文本框 18">
                <a:extLst>
                  <a:ext uri="{FF2B5EF4-FFF2-40B4-BE49-F238E27FC236}">
                    <a16:creationId xmlns:a16="http://schemas.microsoft.com/office/drawing/2014/main" id="{7C63886B-33A0-456D-91AA-A5EB5E07A9E2}"/>
                  </a:ext>
                </a:extLst>
              </p:cNvPr>
              <p:cNvSpPr txBox="1">
                <a:spLocks noRot="1" noChangeAspect="1" noMove="1" noResize="1" noEditPoints="1" noAdjustHandles="1" noChangeArrowheads="1" noChangeShapeType="1" noTextEdit="1"/>
              </p:cNvSpPr>
              <p:nvPr/>
            </p:nvSpPr>
            <p:spPr>
              <a:xfrm>
                <a:off x="4379357" y="1563481"/>
                <a:ext cx="4358250" cy="2031325"/>
              </a:xfrm>
              <a:prstGeom prst="rect">
                <a:avLst/>
              </a:prstGeom>
              <a:blipFill>
                <a:blip r:embed="rId10"/>
                <a:stretch>
                  <a:fillRect l="-839"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38582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11275" y="2138935"/>
            <a:ext cx="4052455" cy="2664897"/>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二、展示内容</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三、展品实现</a:t>
            </a:r>
          </a:p>
          <a:p>
            <a:pPr>
              <a:lnSpc>
                <a:spcPct val="200000"/>
              </a:lnSpc>
            </a:pPr>
            <a:r>
              <a:rPr lang="zh-CN" altLang="en-US" sz="2100" b="1" dirty="0">
                <a:latin typeface="微软雅黑" panose="020B0503020204020204" pitchFamily="34" charset="-122"/>
                <a:ea typeface="微软雅黑" panose="020B0503020204020204" pitchFamily="34" charset="-122"/>
              </a:rPr>
              <a:t>四、原理设计</a:t>
            </a:r>
          </a:p>
        </p:txBody>
      </p:sp>
      <p:sp>
        <p:nvSpPr>
          <p:cNvPr id="4" name="文本框 3">
            <a:extLst>
              <a:ext uri="{FF2B5EF4-FFF2-40B4-BE49-F238E27FC236}">
                <a16:creationId xmlns:a16="http://schemas.microsoft.com/office/drawing/2014/main" id="{60365F65-DBCD-47DB-9FF5-E6F9C2C6763B}"/>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10638722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8780834" y="6560548"/>
            <a:ext cx="363166" cy="273844"/>
          </a:xfrm>
        </p:spPr>
        <p:txBody>
          <a:bodyPr vert="horz" lIns="68580" tIns="34290" rIns="68580" bIns="34290" rtlCol="0" anchor="ctr"/>
          <a:lstStyle/>
          <a:p>
            <a:fld id="{9462B66E-5282-44E8-95AE-033BDD61E3D5}" type="slidenum">
              <a:rPr lang="zh-CN" altLang="en-US" sz="1500">
                <a:solidFill>
                  <a:schemeClr val="tx1"/>
                </a:solidFill>
                <a:latin typeface="等线" panose="02010600030101010101" pitchFamily="2" charset="-122"/>
                <a:ea typeface="等线" panose="02010600030101010101" pitchFamily="2" charset="-122"/>
                <a:cs typeface="Times New Roman" panose="02020603050405020304" pitchFamily="18" charset="0"/>
              </a:rPr>
              <a:pPr/>
              <a:t>18</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96D9CD8-7806-ABE4-9F43-836BF986B9E0}"/>
              </a:ext>
            </a:extLst>
          </p:cNvPr>
          <p:cNvPicPr>
            <a:picLocks noChangeAspect="1"/>
          </p:cNvPicPr>
          <p:nvPr/>
        </p:nvPicPr>
        <p:blipFill>
          <a:blip r:embed="rId8"/>
          <a:stretch>
            <a:fillRect/>
          </a:stretch>
        </p:blipFill>
        <p:spPr>
          <a:xfrm>
            <a:off x="6517532" y="625019"/>
            <a:ext cx="2626468" cy="2377420"/>
          </a:xfrm>
          <a:prstGeom prst="rect">
            <a:avLst/>
          </a:prstGeom>
        </p:spPr>
      </p:pic>
      <p:sp>
        <p:nvSpPr>
          <p:cNvPr id="5" name="文本框 4">
            <a:extLst>
              <a:ext uri="{FF2B5EF4-FFF2-40B4-BE49-F238E27FC236}">
                <a16:creationId xmlns:a16="http://schemas.microsoft.com/office/drawing/2014/main" id="{FC90B7FA-7F34-619A-4E30-2D1330CDFB95}"/>
              </a:ext>
            </a:extLst>
          </p:cNvPr>
          <p:cNvSpPr txBox="1"/>
          <p:nvPr/>
        </p:nvSpPr>
        <p:spPr>
          <a:xfrm>
            <a:off x="160692" y="1518789"/>
            <a:ext cx="3267418" cy="465640"/>
          </a:xfrm>
          <a:prstGeom prst="rect">
            <a:avLst/>
          </a:prstGeom>
          <a:noFill/>
        </p:spPr>
        <p:txBody>
          <a:bodyPr wrap="square" rtlCol="0">
            <a:spAutoFit/>
          </a:bodyPr>
          <a:lstStyle/>
          <a:p>
            <a:pPr>
              <a:lnSpc>
                <a:spcPct val="150000"/>
              </a:lnSpc>
            </a:pPr>
            <a:r>
              <a:rPr lang="zh-CN" altLang="en-US" b="1" dirty="0">
                <a:latin typeface="等线" panose="02010600030101010101" pitchFamily="2" charset="-122"/>
                <a:ea typeface="等线" panose="02010600030101010101" pitchFamily="2" charset="-122"/>
                <a:cs typeface="Times New Roman" panose="02020603050405020304" pitchFamily="18" charset="0"/>
              </a:rPr>
              <a:t>悬臂</a:t>
            </a:r>
            <a:r>
              <a:rPr lang="zh-CN" altLang="en-US" dirty="0">
                <a:latin typeface="等线" panose="02010600030101010101" pitchFamily="2" charset="-122"/>
                <a:ea typeface="等线" panose="02010600030101010101" pitchFamily="2" charset="-122"/>
                <a:cs typeface="Times New Roman" panose="02020603050405020304" pitchFamily="18" charset="0"/>
              </a:rPr>
              <a:t>转动惯量为：</a:t>
            </a:r>
          </a:p>
        </p:txBody>
      </p:sp>
      <p:graphicFrame>
        <p:nvGraphicFramePr>
          <p:cNvPr id="19" name="对象 18">
            <a:extLst>
              <a:ext uri="{FF2B5EF4-FFF2-40B4-BE49-F238E27FC236}">
                <a16:creationId xmlns:a16="http://schemas.microsoft.com/office/drawing/2014/main" id="{6B28968D-E40A-48D9-3DD9-71C1A5E3CF79}"/>
              </a:ext>
            </a:extLst>
          </p:cNvPr>
          <p:cNvGraphicFramePr>
            <a:graphicFrameLocks noChangeAspect="1"/>
          </p:cNvGraphicFramePr>
          <p:nvPr>
            <p:extLst>
              <p:ext uri="{D42A27DB-BD31-4B8C-83A1-F6EECF244321}">
                <p14:modId xmlns:p14="http://schemas.microsoft.com/office/powerpoint/2010/main" val="2853932175"/>
              </p:ext>
            </p:extLst>
          </p:nvPr>
        </p:nvGraphicFramePr>
        <p:xfrm>
          <a:off x="1645516" y="1904785"/>
          <a:ext cx="4400289" cy="619300"/>
        </p:xfrm>
        <a:graphic>
          <a:graphicData uri="http://schemas.openxmlformats.org/presentationml/2006/ole">
            <mc:AlternateContent xmlns:mc="http://schemas.openxmlformats.org/markup-compatibility/2006">
              <mc:Choice xmlns:v="urn:schemas-microsoft-com:vml" Requires="v">
                <p:oleObj spid="_x0000_s7742" name="Equation" r:id="rId9" imgW="2572032" imgH="361813" progId="Equation.DSMT4">
                  <p:embed/>
                </p:oleObj>
              </mc:Choice>
              <mc:Fallback>
                <p:oleObj name="Equation" r:id="rId9" imgW="2572032" imgH="361813" progId="Equation.DSMT4">
                  <p:embed/>
                  <p:pic>
                    <p:nvPicPr>
                      <p:cNvPr id="19" name="对象 18">
                        <a:extLst>
                          <a:ext uri="{FF2B5EF4-FFF2-40B4-BE49-F238E27FC236}">
                            <a16:creationId xmlns:a16="http://schemas.microsoft.com/office/drawing/2014/main" id="{6B28968D-E40A-48D9-3DD9-71C1A5E3CF79}"/>
                          </a:ext>
                        </a:extLst>
                      </p:cNvPr>
                      <p:cNvPicPr/>
                      <p:nvPr/>
                    </p:nvPicPr>
                    <p:blipFill>
                      <a:blip r:embed="rId10"/>
                      <a:stretch>
                        <a:fillRect/>
                      </a:stretch>
                    </p:blipFill>
                    <p:spPr>
                      <a:xfrm>
                        <a:off x="1645516" y="1904785"/>
                        <a:ext cx="4400289" cy="619300"/>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78AC0686-7FA6-4F77-A5B3-604EEBE43479}"/>
              </a:ext>
            </a:extLst>
          </p:cNvPr>
          <p:cNvSpPr txBox="1"/>
          <p:nvPr/>
        </p:nvSpPr>
        <p:spPr>
          <a:xfrm>
            <a:off x="139069" y="2649500"/>
            <a:ext cx="432268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简化起见，</a:t>
            </a:r>
            <a:r>
              <a:rPr lang="zh-CN" altLang="en-US" b="1" dirty="0">
                <a:latin typeface="等线" panose="02010600030101010101" pitchFamily="2" charset="-122"/>
                <a:ea typeface="等线" panose="02010600030101010101" pitchFamily="2" charset="-122"/>
                <a:cs typeface="Times New Roman" panose="02020603050405020304" pitchFamily="18" charset="0"/>
              </a:rPr>
              <a:t>卫星</a:t>
            </a:r>
            <a:r>
              <a:rPr lang="zh-CN" altLang="en-US" dirty="0">
                <a:latin typeface="等线" panose="02010600030101010101" pitchFamily="2" charset="-122"/>
                <a:ea typeface="等线" panose="02010600030101010101" pitchFamily="2" charset="-122"/>
                <a:cs typeface="Times New Roman" panose="02020603050405020304" pitchFamily="18" charset="0"/>
              </a:rPr>
              <a:t>的转动惯量为： </a:t>
            </a:r>
          </a:p>
        </p:txBody>
      </p:sp>
      <p:graphicFrame>
        <p:nvGraphicFramePr>
          <p:cNvPr id="26" name="对象 25">
            <a:extLst>
              <a:ext uri="{FF2B5EF4-FFF2-40B4-BE49-F238E27FC236}">
                <a16:creationId xmlns:a16="http://schemas.microsoft.com/office/drawing/2014/main" id="{A6696F29-F5AC-E354-8CDC-83A05E090D88}"/>
              </a:ext>
            </a:extLst>
          </p:cNvPr>
          <p:cNvGraphicFramePr>
            <a:graphicFrameLocks noChangeAspect="1"/>
          </p:cNvGraphicFramePr>
          <p:nvPr>
            <p:extLst>
              <p:ext uri="{D42A27DB-BD31-4B8C-83A1-F6EECF244321}">
                <p14:modId xmlns:p14="http://schemas.microsoft.com/office/powerpoint/2010/main" val="1361510656"/>
              </p:ext>
            </p:extLst>
          </p:nvPr>
        </p:nvGraphicFramePr>
        <p:xfrm>
          <a:off x="2505111" y="3214025"/>
          <a:ext cx="2843358" cy="698926"/>
        </p:xfrm>
        <a:graphic>
          <a:graphicData uri="http://schemas.openxmlformats.org/presentationml/2006/ole">
            <mc:AlternateContent xmlns:mc="http://schemas.openxmlformats.org/markup-compatibility/2006">
              <mc:Choice xmlns:v="urn:schemas-microsoft-com:vml" Requires="v">
                <p:oleObj spid="_x0000_s7743" name="Equation" r:id="rId11" imgW="1705087" imgH="419055" progId="Equation.DSMT4">
                  <p:embed/>
                </p:oleObj>
              </mc:Choice>
              <mc:Fallback>
                <p:oleObj name="Equation" r:id="rId11" imgW="1705087" imgH="419055" progId="Equation.DSMT4">
                  <p:embed/>
                  <p:pic>
                    <p:nvPicPr>
                      <p:cNvPr id="26" name="对象 25">
                        <a:extLst>
                          <a:ext uri="{FF2B5EF4-FFF2-40B4-BE49-F238E27FC236}">
                            <a16:creationId xmlns:a16="http://schemas.microsoft.com/office/drawing/2014/main" id="{A6696F29-F5AC-E354-8CDC-83A05E090D88}"/>
                          </a:ext>
                        </a:extLst>
                      </p:cNvPr>
                      <p:cNvPicPr/>
                      <p:nvPr/>
                    </p:nvPicPr>
                    <p:blipFill>
                      <a:blip r:embed="rId12"/>
                      <a:stretch>
                        <a:fillRect/>
                      </a:stretch>
                    </p:blipFill>
                    <p:spPr>
                      <a:xfrm>
                        <a:off x="2505111" y="3214025"/>
                        <a:ext cx="2843358" cy="698926"/>
                      </a:xfrm>
                      <a:prstGeom prst="rect">
                        <a:avLst/>
                      </a:prstGeom>
                    </p:spPr>
                  </p:pic>
                </p:oleObj>
              </mc:Fallback>
            </mc:AlternateContent>
          </a:graphicData>
        </a:graphic>
      </p:graphicFrame>
      <p:sp>
        <p:nvSpPr>
          <p:cNvPr id="27" name="文本框 26">
            <a:extLst>
              <a:ext uri="{FF2B5EF4-FFF2-40B4-BE49-F238E27FC236}">
                <a16:creationId xmlns:a16="http://schemas.microsoft.com/office/drawing/2014/main" id="{1FB1B3EA-CD41-64BC-DDFA-72996BC4E1DD}"/>
              </a:ext>
            </a:extLst>
          </p:cNvPr>
          <p:cNvSpPr txBox="1"/>
          <p:nvPr/>
        </p:nvSpPr>
        <p:spPr>
          <a:xfrm>
            <a:off x="98133" y="3933288"/>
            <a:ext cx="432268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将系统合成后，整体转动惯量为：</a:t>
            </a:r>
          </a:p>
        </p:txBody>
      </p:sp>
      <p:graphicFrame>
        <p:nvGraphicFramePr>
          <p:cNvPr id="29" name="对象 28">
            <a:extLst>
              <a:ext uri="{FF2B5EF4-FFF2-40B4-BE49-F238E27FC236}">
                <a16:creationId xmlns:a16="http://schemas.microsoft.com/office/drawing/2014/main" id="{0A61E91A-74C9-BDB6-6B5F-C0E3EE8D7B33}"/>
              </a:ext>
            </a:extLst>
          </p:cNvPr>
          <p:cNvGraphicFramePr>
            <a:graphicFrameLocks noChangeAspect="1"/>
          </p:cNvGraphicFramePr>
          <p:nvPr>
            <p:extLst>
              <p:ext uri="{D42A27DB-BD31-4B8C-83A1-F6EECF244321}">
                <p14:modId xmlns:p14="http://schemas.microsoft.com/office/powerpoint/2010/main" val="4050083589"/>
              </p:ext>
            </p:extLst>
          </p:nvPr>
        </p:nvGraphicFramePr>
        <p:xfrm>
          <a:off x="3605041" y="4386053"/>
          <a:ext cx="1203548" cy="382947"/>
        </p:xfrm>
        <a:graphic>
          <a:graphicData uri="http://schemas.openxmlformats.org/presentationml/2006/ole">
            <mc:AlternateContent xmlns:mc="http://schemas.openxmlformats.org/markup-compatibility/2006">
              <mc:Choice xmlns:v="urn:schemas-microsoft-com:vml" Requires="v">
                <p:oleObj spid="_x0000_s7744" name="Equation" r:id="rId13" imgW="628607" imgH="200167" progId="Equation.DSMT4">
                  <p:embed/>
                </p:oleObj>
              </mc:Choice>
              <mc:Fallback>
                <p:oleObj name="Equation" r:id="rId13" imgW="628607" imgH="200167" progId="Equation.DSMT4">
                  <p:embed/>
                  <p:pic>
                    <p:nvPicPr>
                      <p:cNvPr id="29" name="对象 28">
                        <a:extLst>
                          <a:ext uri="{FF2B5EF4-FFF2-40B4-BE49-F238E27FC236}">
                            <a16:creationId xmlns:a16="http://schemas.microsoft.com/office/drawing/2014/main" id="{0A61E91A-74C9-BDB6-6B5F-C0E3EE8D7B33}"/>
                          </a:ext>
                        </a:extLst>
                      </p:cNvPr>
                      <p:cNvPicPr/>
                      <p:nvPr/>
                    </p:nvPicPr>
                    <p:blipFill>
                      <a:blip r:embed="rId14"/>
                      <a:stretch>
                        <a:fillRect/>
                      </a:stretch>
                    </p:blipFill>
                    <p:spPr>
                      <a:xfrm>
                        <a:off x="3605041" y="4386053"/>
                        <a:ext cx="1203548" cy="382947"/>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44582D58-9104-1E87-1CEA-81D4324D56AE}"/>
              </a:ext>
            </a:extLst>
          </p:cNvPr>
          <p:cNvSpPr txBox="1"/>
          <p:nvPr/>
        </p:nvSpPr>
        <p:spPr>
          <a:xfrm>
            <a:off x="98133" y="4764961"/>
            <a:ext cx="4322684" cy="873572"/>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代入结构参数，由                 得：</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取安全系数             ，则须满足：</a:t>
            </a:r>
          </a:p>
        </p:txBody>
      </p:sp>
      <p:graphicFrame>
        <p:nvGraphicFramePr>
          <p:cNvPr id="31" name="对象 30">
            <a:extLst>
              <a:ext uri="{FF2B5EF4-FFF2-40B4-BE49-F238E27FC236}">
                <a16:creationId xmlns:a16="http://schemas.microsoft.com/office/drawing/2014/main" id="{D6CE73E9-72DB-BEB0-692A-F225702932BF}"/>
              </a:ext>
            </a:extLst>
          </p:cNvPr>
          <p:cNvGraphicFramePr>
            <a:graphicFrameLocks noChangeAspect="1"/>
          </p:cNvGraphicFramePr>
          <p:nvPr>
            <p:extLst>
              <p:ext uri="{D42A27DB-BD31-4B8C-83A1-F6EECF244321}">
                <p14:modId xmlns:p14="http://schemas.microsoft.com/office/powerpoint/2010/main" val="1983177722"/>
              </p:ext>
            </p:extLst>
          </p:nvPr>
        </p:nvGraphicFramePr>
        <p:xfrm>
          <a:off x="2035559" y="4886194"/>
          <a:ext cx="939104" cy="307015"/>
        </p:xfrm>
        <a:graphic>
          <a:graphicData uri="http://schemas.openxmlformats.org/presentationml/2006/ole">
            <mc:AlternateContent xmlns:mc="http://schemas.openxmlformats.org/markup-compatibility/2006">
              <mc:Choice xmlns:v="urn:schemas-microsoft-com:vml" Requires="v">
                <p:oleObj spid="_x0000_s7745" name="Equation" r:id="rId15" imgW="495397" imgH="162006" progId="Equation.DSMT4">
                  <p:embed/>
                </p:oleObj>
              </mc:Choice>
              <mc:Fallback>
                <p:oleObj name="Equation" r:id="rId15" imgW="495397" imgH="162006" progId="Equation.DSMT4">
                  <p:embed/>
                  <p:pic>
                    <p:nvPicPr>
                      <p:cNvPr id="31" name="对象 30">
                        <a:extLst>
                          <a:ext uri="{FF2B5EF4-FFF2-40B4-BE49-F238E27FC236}">
                            <a16:creationId xmlns:a16="http://schemas.microsoft.com/office/drawing/2014/main" id="{D6CE73E9-72DB-BEB0-692A-F225702932BF}"/>
                          </a:ext>
                        </a:extLst>
                      </p:cNvPr>
                      <p:cNvPicPr/>
                      <p:nvPr/>
                    </p:nvPicPr>
                    <p:blipFill>
                      <a:blip r:embed="rId16"/>
                      <a:stretch>
                        <a:fillRect/>
                      </a:stretch>
                    </p:blipFill>
                    <p:spPr>
                      <a:xfrm>
                        <a:off x="2035559" y="4886194"/>
                        <a:ext cx="939104" cy="307015"/>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0D586668-C542-2651-2267-8DE0C298B5CD}"/>
              </a:ext>
            </a:extLst>
          </p:cNvPr>
          <p:cNvGraphicFramePr>
            <a:graphicFrameLocks noChangeAspect="1"/>
          </p:cNvGraphicFramePr>
          <p:nvPr>
            <p:extLst>
              <p:ext uri="{D42A27DB-BD31-4B8C-83A1-F6EECF244321}">
                <p14:modId xmlns:p14="http://schemas.microsoft.com/office/powerpoint/2010/main" val="117975879"/>
              </p:ext>
            </p:extLst>
          </p:nvPr>
        </p:nvGraphicFramePr>
        <p:xfrm>
          <a:off x="3337719" y="4894936"/>
          <a:ext cx="1553134" cy="307015"/>
        </p:xfrm>
        <a:graphic>
          <a:graphicData uri="http://schemas.openxmlformats.org/presentationml/2006/ole">
            <mc:AlternateContent xmlns:mc="http://schemas.openxmlformats.org/markup-compatibility/2006">
              <mc:Choice xmlns:v="urn:schemas-microsoft-com:vml" Requires="v">
                <p:oleObj spid="_x0000_s7746" name="Equation" r:id="rId17" imgW="819061" imgH="162006" progId="Equation.DSMT4">
                  <p:embed/>
                </p:oleObj>
              </mc:Choice>
              <mc:Fallback>
                <p:oleObj name="Equation" r:id="rId17" imgW="819061" imgH="162006" progId="Equation.DSMT4">
                  <p:embed/>
                  <p:pic>
                    <p:nvPicPr>
                      <p:cNvPr id="32" name="对象 31">
                        <a:extLst>
                          <a:ext uri="{FF2B5EF4-FFF2-40B4-BE49-F238E27FC236}">
                            <a16:creationId xmlns:a16="http://schemas.microsoft.com/office/drawing/2014/main" id="{0D586668-C542-2651-2267-8DE0C298B5CD}"/>
                          </a:ext>
                        </a:extLst>
                      </p:cNvPr>
                      <p:cNvPicPr/>
                      <p:nvPr/>
                    </p:nvPicPr>
                    <p:blipFill>
                      <a:blip r:embed="rId18"/>
                      <a:stretch>
                        <a:fillRect/>
                      </a:stretch>
                    </p:blipFill>
                    <p:spPr>
                      <a:xfrm>
                        <a:off x="3337719" y="4894936"/>
                        <a:ext cx="1553134" cy="30701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0AF802A3-0572-994A-F4B8-0CBDBB5892AE}"/>
              </a:ext>
            </a:extLst>
          </p:cNvPr>
          <p:cNvGraphicFramePr>
            <a:graphicFrameLocks noChangeAspect="1"/>
          </p:cNvGraphicFramePr>
          <p:nvPr>
            <p:extLst>
              <p:ext uri="{D42A27DB-BD31-4B8C-83A1-F6EECF244321}">
                <p14:modId xmlns:p14="http://schemas.microsoft.com/office/powerpoint/2010/main" val="3584140258"/>
              </p:ext>
            </p:extLst>
          </p:nvPr>
        </p:nvGraphicFramePr>
        <p:xfrm>
          <a:off x="1330998" y="5288356"/>
          <a:ext cx="782749" cy="350177"/>
        </p:xfrm>
        <a:graphic>
          <a:graphicData uri="http://schemas.openxmlformats.org/presentationml/2006/ole">
            <mc:AlternateContent xmlns:mc="http://schemas.openxmlformats.org/markup-compatibility/2006">
              <mc:Choice xmlns:v="urn:schemas-microsoft-com:vml" Requires="v">
                <p:oleObj spid="_x0000_s7747" name="Equation" r:id="rId19" imgW="361827" imgH="162006" progId="Equation.DSMT4">
                  <p:embed/>
                </p:oleObj>
              </mc:Choice>
              <mc:Fallback>
                <p:oleObj name="Equation" r:id="rId19" imgW="361827" imgH="162006" progId="Equation.DSMT4">
                  <p:embed/>
                  <p:pic>
                    <p:nvPicPr>
                      <p:cNvPr id="33" name="对象 32">
                        <a:extLst>
                          <a:ext uri="{FF2B5EF4-FFF2-40B4-BE49-F238E27FC236}">
                            <a16:creationId xmlns:a16="http://schemas.microsoft.com/office/drawing/2014/main" id="{0AF802A3-0572-994A-F4B8-0CBDBB5892AE}"/>
                          </a:ext>
                        </a:extLst>
                      </p:cNvPr>
                      <p:cNvPicPr/>
                      <p:nvPr/>
                    </p:nvPicPr>
                    <p:blipFill>
                      <a:blip r:embed="rId20"/>
                      <a:stretch>
                        <a:fillRect/>
                      </a:stretch>
                    </p:blipFill>
                    <p:spPr>
                      <a:xfrm>
                        <a:off x="1330998" y="5288356"/>
                        <a:ext cx="782749" cy="350177"/>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7250F7D1-98A4-207F-B077-D084BF679B9F}"/>
              </a:ext>
            </a:extLst>
          </p:cNvPr>
          <p:cNvGraphicFramePr>
            <a:graphicFrameLocks noChangeAspect="1"/>
          </p:cNvGraphicFramePr>
          <p:nvPr>
            <p:extLst>
              <p:ext uri="{D42A27DB-BD31-4B8C-83A1-F6EECF244321}">
                <p14:modId xmlns:p14="http://schemas.microsoft.com/office/powerpoint/2010/main" val="1035150275"/>
              </p:ext>
            </p:extLst>
          </p:nvPr>
        </p:nvGraphicFramePr>
        <p:xfrm>
          <a:off x="3287953" y="5770050"/>
          <a:ext cx="2293124" cy="393596"/>
        </p:xfrm>
        <a:graphic>
          <a:graphicData uri="http://schemas.openxmlformats.org/presentationml/2006/ole">
            <mc:AlternateContent xmlns:mc="http://schemas.openxmlformats.org/markup-compatibility/2006">
              <mc:Choice xmlns:v="urn:schemas-microsoft-com:vml" Requires="v">
                <p:oleObj spid="_x0000_s7748" name="Equation" r:id="rId21" imgW="1276295" imgH="219248" progId="Equation.DSMT4">
                  <p:embed/>
                </p:oleObj>
              </mc:Choice>
              <mc:Fallback>
                <p:oleObj name="Equation" r:id="rId21" imgW="1276295" imgH="219248" progId="Equation.DSMT4">
                  <p:embed/>
                  <p:pic>
                    <p:nvPicPr>
                      <p:cNvPr id="34" name="对象 33">
                        <a:extLst>
                          <a:ext uri="{FF2B5EF4-FFF2-40B4-BE49-F238E27FC236}">
                            <a16:creationId xmlns:a16="http://schemas.microsoft.com/office/drawing/2014/main" id="{7250F7D1-98A4-207F-B077-D084BF679B9F}"/>
                          </a:ext>
                        </a:extLst>
                      </p:cNvPr>
                      <p:cNvPicPr/>
                      <p:nvPr/>
                    </p:nvPicPr>
                    <p:blipFill>
                      <a:blip r:embed="rId22"/>
                      <a:stretch>
                        <a:fillRect/>
                      </a:stretch>
                    </p:blipFill>
                    <p:spPr>
                      <a:xfrm>
                        <a:off x="3287953" y="5770050"/>
                        <a:ext cx="2293124" cy="393596"/>
                      </a:xfrm>
                      <a:prstGeom prst="rect">
                        <a:avLst/>
                      </a:prstGeom>
                    </p:spPr>
                  </p:pic>
                </p:oleObj>
              </mc:Fallback>
            </mc:AlternateContent>
          </a:graphicData>
        </a:graphic>
      </p:graphicFrame>
      <p:sp>
        <p:nvSpPr>
          <p:cNvPr id="35" name="文本框 34">
            <a:extLst>
              <a:ext uri="{FF2B5EF4-FFF2-40B4-BE49-F238E27FC236}">
                <a16:creationId xmlns:a16="http://schemas.microsoft.com/office/drawing/2014/main" id="{0895FC98-4CB3-4AD1-A145-30D0EFE01E8A}"/>
              </a:ext>
            </a:extLst>
          </p:cNvPr>
          <p:cNvSpPr txBox="1"/>
          <p:nvPr/>
        </p:nvSpPr>
        <p:spPr>
          <a:xfrm>
            <a:off x="205468" y="823881"/>
            <a:ext cx="4610100" cy="400110"/>
          </a:xfrm>
          <a:prstGeom prst="rect">
            <a:avLst/>
          </a:prstGeom>
          <a:noFill/>
        </p:spPr>
        <p:txBody>
          <a:bodyPr wrap="square">
            <a:spAutoFit/>
          </a:bodyPr>
          <a:lstStyle/>
          <a:p>
            <a:r>
              <a:rPr lang="zh-CN" altLang="en-US"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步进电机</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校核</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C85C001A-C2B0-44DA-8E18-25A34816BE1E}"/>
              </a:ext>
            </a:extLst>
          </p:cNvPr>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15079" y="3599953"/>
            <a:ext cx="2340298" cy="2205147"/>
          </a:xfrm>
          <a:prstGeom prst="rect">
            <a:avLst/>
          </a:prstGeom>
          <a:noFill/>
        </p:spPr>
      </p:pic>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866FC9BD-6B8E-4489-813D-9B9121F32087}"/>
                  </a:ext>
                </a:extLst>
              </p:cNvPr>
              <p:cNvSpPr txBox="1"/>
              <p:nvPr/>
            </p:nvSpPr>
            <p:spPr>
              <a:xfrm>
                <a:off x="6664544" y="5749721"/>
                <a:ext cx="2041367" cy="423386"/>
              </a:xfrm>
              <a:prstGeom prst="rect">
                <a:avLst/>
              </a:prstGeom>
              <a:noFill/>
            </p:spPr>
            <p:txBody>
              <a:bodyPr wrap="square" rtlCol="0">
                <a:spAutoFit/>
              </a:bodyPr>
              <a:lstStyle/>
              <a:p>
                <a:pPr algn="ctr">
                  <a:lnSpc>
                    <a:spcPct val="150000"/>
                  </a:lnSpc>
                </a:pPr>
                <a:r>
                  <a:rPr lang="zh-CN" altLang="zh-CN" sz="1600" dirty="0">
                    <a:effectLst/>
                    <a:latin typeface="等线" panose="02010600030101010101" pitchFamily="2" charset="-122"/>
                    <a:ea typeface="等线" panose="02010600030101010101" pitchFamily="2" charset="-122"/>
                    <a:cs typeface="Times New Roman" panose="02020603050405020304" pitchFamily="18" charset="0"/>
                  </a:rPr>
                  <a:t>保持转矩</a:t>
                </a:r>
                <a14:m>
                  <m:oMath xmlns:m="http://schemas.openxmlformats.org/officeDocument/2006/math">
                    <m:r>
                      <a:rPr lang="en-US" altLang="zh-CN" sz="1600" i="1" dirty="0" smtClean="0">
                        <a:effectLst/>
                        <a:latin typeface="Cambria Math" panose="02040503050406030204" pitchFamily="18" charset="0"/>
                        <a:ea typeface="等线" panose="02010600030101010101" pitchFamily="2" charset="-122"/>
                        <a:cs typeface="Times New Roman" panose="02020603050405020304" pitchFamily="18" charset="0"/>
                      </a:rPr>
                      <m:t>10</m:t>
                    </m:r>
                    <m:r>
                      <a:rPr lang="en-US" altLang="zh-CN" sz="1600" i="1" dirty="0" smtClean="0">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1600" b="0" i="1" dirty="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0" i="1" dirty="0" smtClean="0">
                        <a:effectLst/>
                        <a:latin typeface="Cambria Math" panose="02040503050406030204" pitchFamily="18" charset="0"/>
                        <a:ea typeface="等线" panose="02010600030101010101" pitchFamily="2" charset="-122"/>
                        <a:cs typeface="Times New Roman" panose="02020603050405020304" pitchFamily="18" charset="0"/>
                      </a:rPr>
                      <m:t>𝑚</m:t>
                    </m:r>
                  </m:oMath>
                </a14:m>
                <a:endParaRPr lang="zh-CN" altLang="en-US" sz="16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7" name="文本框 36">
                <a:extLst>
                  <a:ext uri="{FF2B5EF4-FFF2-40B4-BE49-F238E27FC236}">
                    <a16:creationId xmlns:a16="http://schemas.microsoft.com/office/drawing/2014/main" id="{866FC9BD-6B8E-4489-813D-9B9121F32087}"/>
                  </a:ext>
                </a:extLst>
              </p:cNvPr>
              <p:cNvSpPr txBox="1">
                <a:spLocks noRot="1" noChangeAspect="1" noMove="1" noResize="1" noEditPoints="1" noAdjustHandles="1" noChangeArrowheads="1" noChangeShapeType="1" noTextEdit="1"/>
              </p:cNvSpPr>
              <p:nvPr/>
            </p:nvSpPr>
            <p:spPr>
              <a:xfrm>
                <a:off x="6664544" y="5749721"/>
                <a:ext cx="2041367" cy="423386"/>
              </a:xfrm>
              <a:prstGeom prst="rect">
                <a:avLst/>
              </a:prstGeom>
              <a:blipFill>
                <a:blip r:embed="rId24"/>
                <a:stretch>
                  <a:fillRect b="-1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56301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等线" panose="02010600030101010101" pitchFamily="2" charset="-122"/>
                <a:ea typeface="等线" panose="02010600030101010101" pitchFamily="2" charset="-122"/>
                <a:cs typeface="Times New Roman" panose="02020603050405020304" pitchFamily="18" charset="0"/>
              </a:rPr>
              <a:pPr/>
              <a:t>19</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96D9CD8-7806-ABE4-9F43-836BF986B9E0}"/>
              </a:ext>
            </a:extLst>
          </p:cNvPr>
          <p:cNvPicPr>
            <a:picLocks noChangeAspect="1"/>
          </p:cNvPicPr>
          <p:nvPr/>
        </p:nvPicPr>
        <p:blipFill>
          <a:blip r:embed="rId8"/>
          <a:stretch>
            <a:fillRect/>
          </a:stretch>
        </p:blipFill>
        <p:spPr>
          <a:xfrm>
            <a:off x="6530502" y="625019"/>
            <a:ext cx="2613498" cy="2365680"/>
          </a:xfrm>
          <a:prstGeom prst="rect">
            <a:avLst/>
          </a:prstGeom>
        </p:spPr>
      </p:pic>
      <p:sp>
        <p:nvSpPr>
          <p:cNvPr id="7" name="文本框 6">
            <a:extLst>
              <a:ext uri="{FF2B5EF4-FFF2-40B4-BE49-F238E27FC236}">
                <a16:creationId xmlns:a16="http://schemas.microsoft.com/office/drawing/2014/main" id="{9E5C7A08-2C91-4425-3CB0-51B5393C4EFB}"/>
              </a:ext>
            </a:extLst>
          </p:cNvPr>
          <p:cNvSpPr txBox="1"/>
          <p:nvPr/>
        </p:nvSpPr>
        <p:spPr>
          <a:xfrm>
            <a:off x="160692" y="928387"/>
            <a:ext cx="3906111" cy="507127"/>
          </a:xfrm>
          <a:prstGeom prst="rect">
            <a:avLst/>
          </a:prstGeom>
          <a:noFill/>
        </p:spPr>
        <p:txBody>
          <a:bodyPr wrap="square">
            <a:spAutoFit/>
          </a:bodyPr>
          <a:lstStyle/>
          <a:p>
            <a:pPr>
              <a:lnSpc>
                <a:spcPct val="150000"/>
              </a:lnSpc>
            </a:pPr>
            <a:r>
              <a:rPr lang="zh-CN" altLang="en-US"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直流电机</a:t>
            </a:r>
            <a:r>
              <a:rPr lang="zh-CN" altLang="zh-CN"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扭矩</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校核</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02D3DFDE-8532-41DE-8CE6-78FE07393CC6}"/>
              </a:ext>
            </a:extLst>
          </p:cNvPr>
          <p:cNvGrpSpPr/>
          <p:nvPr/>
        </p:nvGrpSpPr>
        <p:grpSpPr>
          <a:xfrm>
            <a:off x="160692" y="1735800"/>
            <a:ext cx="7468097" cy="465640"/>
            <a:chOff x="160691" y="1542046"/>
            <a:chExt cx="7468097" cy="465640"/>
          </a:xfrm>
        </p:grpSpPr>
        <p:sp>
          <p:nvSpPr>
            <p:cNvPr id="5" name="文本框 4">
              <a:extLst>
                <a:ext uri="{FF2B5EF4-FFF2-40B4-BE49-F238E27FC236}">
                  <a16:creationId xmlns:a16="http://schemas.microsoft.com/office/drawing/2014/main" id="{FC90B7FA-7F34-619A-4E30-2D1330CDFB95}"/>
                </a:ext>
              </a:extLst>
            </p:cNvPr>
            <p:cNvSpPr txBox="1"/>
            <p:nvPr/>
          </p:nvSpPr>
          <p:spPr>
            <a:xfrm>
              <a:off x="160691" y="1542046"/>
              <a:ext cx="7468097"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卫星总质量为    ，则其</a:t>
              </a:r>
              <a:r>
                <a:rPr lang="zh-CN" altLang="en-US" b="1" dirty="0">
                  <a:latin typeface="等线" panose="02010600030101010101" pitchFamily="2" charset="-122"/>
                  <a:ea typeface="等线" panose="02010600030101010101" pitchFamily="2" charset="-122"/>
                  <a:cs typeface="Times New Roman" panose="02020603050405020304" pitchFamily="18" charset="0"/>
                </a:rPr>
                <a:t>转动惯量</a:t>
              </a:r>
              <a:r>
                <a:rPr lang="zh-CN" altLang="en-US" dirty="0">
                  <a:latin typeface="等线" panose="02010600030101010101" pitchFamily="2" charset="-122"/>
                  <a:ea typeface="等线" panose="02010600030101010101" pitchFamily="2" charset="-122"/>
                  <a:cs typeface="Times New Roman" panose="02020603050405020304" pitchFamily="18" charset="0"/>
                </a:rPr>
                <a:t>为：</a:t>
              </a:r>
            </a:p>
          </p:txBody>
        </p:sp>
        <p:graphicFrame>
          <p:nvGraphicFramePr>
            <p:cNvPr id="4" name="对象 3">
              <a:extLst>
                <a:ext uri="{FF2B5EF4-FFF2-40B4-BE49-F238E27FC236}">
                  <a16:creationId xmlns:a16="http://schemas.microsoft.com/office/drawing/2014/main" id="{1BBCF74C-FE6E-1017-4351-CBEA2A18B039}"/>
                </a:ext>
              </a:extLst>
            </p:cNvPr>
            <p:cNvGraphicFramePr>
              <a:graphicFrameLocks noChangeAspect="1"/>
            </p:cNvGraphicFramePr>
            <p:nvPr>
              <p:extLst>
                <p:ext uri="{D42A27DB-BD31-4B8C-83A1-F6EECF244321}">
                  <p14:modId xmlns:p14="http://schemas.microsoft.com/office/powerpoint/2010/main" val="1299037585"/>
                </p:ext>
              </p:extLst>
            </p:nvPr>
          </p:nvGraphicFramePr>
          <p:xfrm>
            <a:off x="1577292" y="1698943"/>
            <a:ext cx="374725" cy="273210"/>
          </p:xfrm>
          <a:graphic>
            <a:graphicData uri="http://schemas.openxmlformats.org/presentationml/2006/ole">
              <mc:AlternateContent xmlns:mc="http://schemas.openxmlformats.org/markup-compatibility/2006">
                <mc:Choice xmlns:v="urn:schemas-microsoft-com:vml" Requires="v">
                  <p:oleObj spid="_x0000_s9694" name="Equation" r:id="rId9" imgW="152291" imgH="123844" progId="Equation.DSMT4">
                    <p:embed/>
                  </p:oleObj>
                </mc:Choice>
                <mc:Fallback>
                  <p:oleObj name="Equation" r:id="rId9" imgW="152291" imgH="123844" progId="Equation.DSMT4">
                    <p:embed/>
                    <p:pic>
                      <p:nvPicPr>
                        <p:cNvPr id="4" name="对象 3">
                          <a:extLst>
                            <a:ext uri="{FF2B5EF4-FFF2-40B4-BE49-F238E27FC236}">
                              <a16:creationId xmlns:a16="http://schemas.microsoft.com/office/drawing/2014/main" id="{1BBCF74C-FE6E-1017-4351-CBEA2A18B039}"/>
                            </a:ext>
                          </a:extLst>
                        </p:cNvPr>
                        <p:cNvPicPr/>
                        <p:nvPr/>
                      </p:nvPicPr>
                      <p:blipFill>
                        <a:blip r:embed="rId10"/>
                        <a:stretch>
                          <a:fillRect/>
                        </a:stretch>
                      </p:blipFill>
                      <p:spPr>
                        <a:xfrm>
                          <a:off x="1577292" y="1698943"/>
                          <a:ext cx="374725" cy="273210"/>
                        </a:xfrm>
                        <a:prstGeom prst="rect">
                          <a:avLst/>
                        </a:prstGeom>
                      </p:spPr>
                    </p:pic>
                  </p:oleObj>
                </mc:Fallback>
              </mc:AlternateContent>
            </a:graphicData>
          </a:graphic>
        </p:graphicFrame>
      </p:grpSp>
      <p:graphicFrame>
        <p:nvGraphicFramePr>
          <p:cNvPr id="9" name="对象 8">
            <a:extLst>
              <a:ext uri="{FF2B5EF4-FFF2-40B4-BE49-F238E27FC236}">
                <a16:creationId xmlns:a16="http://schemas.microsoft.com/office/drawing/2014/main" id="{654BFB7E-D6B5-890F-BF3A-AA217058A3AA}"/>
              </a:ext>
            </a:extLst>
          </p:cNvPr>
          <p:cNvGraphicFramePr>
            <a:graphicFrameLocks noChangeAspect="1"/>
          </p:cNvGraphicFramePr>
          <p:nvPr>
            <p:extLst>
              <p:ext uri="{D42A27DB-BD31-4B8C-83A1-F6EECF244321}">
                <p14:modId xmlns:p14="http://schemas.microsoft.com/office/powerpoint/2010/main" val="285053035"/>
              </p:ext>
            </p:extLst>
          </p:nvPr>
        </p:nvGraphicFramePr>
        <p:xfrm>
          <a:off x="4119715" y="2279398"/>
          <a:ext cx="911613" cy="577355"/>
        </p:xfrm>
        <a:graphic>
          <a:graphicData uri="http://schemas.openxmlformats.org/presentationml/2006/ole">
            <mc:AlternateContent xmlns:mc="http://schemas.openxmlformats.org/markup-compatibility/2006">
              <mc:Choice xmlns:v="urn:schemas-microsoft-com:vml" Requires="v">
                <p:oleObj spid="_x0000_s9695" name="Equation" r:id="rId11" imgW="571723" imgH="361813" progId="Equation.DSMT4">
                  <p:embed/>
                </p:oleObj>
              </mc:Choice>
              <mc:Fallback>
                <p:oleObj name="Equation" r:id="rId11" imgW="571723" imgH="361813" progId="Equation.DSMT4">
                  <p:embed/>
                  <p:pic>
                    <p:nvPicPr>
                      <p:cNvPr id="9" name="对象 8">
                        <a:extLst>
                          <a:ext uri="{FF2B5EF4-FFF2-40B4-BE49-F238E27FC236}">
                            <a16:creationId xmlns:a16="http://schemas.microsoft.com/office/drawing/2014/main" id="{654BFB7E-D6B5-890F-BF3A-AA217058A3AA}"/>
                          </a:ext>
                        </a:extLst>
                      </p:cNvPr>
                      <p:cNvPicPr/>
                      <p:nvPr/>
                    </p:nvPicPr>
                    <p:blipFill>
                      <a:blip r:embed="rId12"/>
                      <a:stretch>
                        <a:fillRect/>
                      </a:stretch>
                    </p:blipFill>
                    <p:spPr>
                      <a:xfrm>
                        <a:off x="4119715" y="2279398"/>
                        <a:ext cx="911613" cy="577355"/>
                      </a:xfrm>
                      <a:prstGeom prst="rect">
                        <a:avLst/>
                      </a:prstGeom>
                    </p:spPr>
                  </p:pic>
                </p:oleObj>
              </mc:Fallback>
            </mc:AlternateContent>
          </a:graphicData>
        </a:graphic>
      </p:graphicFrame>
      <p:grpSp>
        <p:nvGrpSpPr>
          <p:cNvPr id="18" name="组合 17">
            <a:extLst>
              <a:ext uri="{FF2B5EF4-FFF2-40B4-BE49-F238E27FC236}">
                <a16:creationId xmlns:a16="http://schemas.microsoft.com/office/drawing/2014/main" id="{10E43ACC-9F2E-4457-9F5B-477526839AC8}"/>
              </a:ext>
            </a:extLst>
          </p:cNvPr>
          <p:cNvGrpSpPr/>
          <p:nvPr/>
        </p:nvGrpSpPr>
        <p:grpSpPr>
          <a:xfrm>
            <a:off x="160692" y="2834819"/>
            <a:ext cx="8765194" cy="466409"/>
            <a:chOff x="160692" y="3246616"/>
            <a:chExt cx="8765194" cy="466409"/>
          </a:xfrm>
        </p:grpSpPr>
        <p:sp>
          <p:nvSpPr>
            <p:cNvPr id="10" name="文本框 9">
              <a:extLst>
                <a:ext uri="{FF2B5EF4-FFF2-40B4-BE49-F238E27FC236}">
                  <a16:creationId xmlns:a16="http://schemas.microsoft.com/office/drawing/2014/main" id="{5497E155-4273-5F33-62E7-DC883C39ED96}"/>
                </a:ext>
              </a:extLst>
            </p:cNvPr>
            <p:cNvSpPr txBox="1"/>
            <p:nvPr/>
          </p:nvSpPr>
          <p:spPr>
            <a:xfrm>
              <a:off x="160692" y="3246616"/>
              <a:ext cx="876519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令卫星俯仰角转速                  ，电机响应时间                ，代入前文计算公式可得：</a:t>
              </a:r>
            </a:p>
          </p:txBody>
        </p:sp>
        <p:graphicFrame>
          <p:nvGraphicFramePr>
            <p:cNvPr id="11" name="对象 10">
              <a:extLst>
                <a:ext uri="{FF2B5EF4-FFF2-40B4-BE49-F238E27FC236}">
                  <a16:creationId xmlns:a16="http://schemas.microsoft.com/office/drawing/2014/main" id="{49C2FB8A-AF68-63B9-A780-73D8826E78E8}"/>
                </a:ext>
              </a:extLst>
            </p:cNvPr>
            <p:cNvGraphicFramePr>
              <a:graphicFrameLocks noChangeAspect="1"/>
            </p:cNvGraphicFramePr>
            <p:nvPr>
              <p:extLst>
                <p:ext uri="{D42A27DB-BD31-4B8C-83A1-F6EECF244321}">
                  <p14:modId xmlns:p14="http://schemas.microsoft.com/office/powerpoint/2010/main" val="4161994793"/>
                </p:ext>
              </p:extLst>
            </p:nvPr>
          </p:nvGraphicFramePr>
          <p:xfrm>
            <a:off x="2113747" y="3366292"/>
            <a:ext cx="1057536" cy="346733"/>
          </p:xfrm>
          <a:graphic>
            <a:graphicData uri="http://schemas.openxmlformats.org/presentationml/2006/ole">
              <mc:AlternateContent xmlns:mc="http://schemas.openxmlformats.org/markup-compatibility/2006">
                <mc:Choice xmlns:v="urn:schemas-microsoft-com:vml" Requires="v">
                  <p:oleObj spid="_x0000_s9696" name="Equation" r:id="rId13" imgW="581083" imgH="190447" progId="Equation.DSMT4">
                    <p:embed/>
                  </p:oleObj>
                </mc:Choice>
                <mc:Fallback>
                  <p:oleObj name="Equation" r:id="rId13" imgW="581083" imgH="190447" progId="Equation.DSMT4">
                    <p:embed/>
                    <p:pic>
                      <p:nvPicPr>
                        <p:cNvPr id="11" name="对象 10">
                          <a:extLst>
                            <a:ext uri="{FF2B5EF4-FFF2-40B4-BE49-F238E27FC236}">
                              <a16:creationId xmlns:a16="http://schemas.microsoft.com/office/drawing/2014/main" id="{49C2FB8A-AF68-63B9-A780-73D8826E78E8}"/>
                            </a:ext>
                          </a:extLst>
                        </p:cNvPr>
                        <p:cNvPicPr/>
                        <p:nvPr/>
                      </p:nvPicPr>
                      <p:blipFill>
                        <a:blip r:embed="rId14"/>
                        <a:stretch>
                          <a:fillRect/>
                        </a:stretch>
                      </p:blipFill>
                      <p:spPr>
                        <a:xfrm>
                          <a:off x="2113747" y="3366292"/>
                          <a:ext cx="1057536" cy="34673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DB0CEFBB-18EC-4023-3084-0EB38DEB2F87}"/>
                </a:ext>
              </a:extLst>
            </p:cNvPr>
            <p:cNvGraphicFramePr>
              <a:graphicFrameLocks noChangeAspect="1"/>
            </p:cNvGraphicFramePr>
            <p:nvPr>
              <p:extLst>
                <p:ext uri="{D42A27DB-BD31-4B8C-83A1-F6EECF244321}">
                  <p14:modId xmlns:p14="http://schemas.microsoft.com/office/powerpoint/2010/main" val="3057427592"/>
                </p:ext>
              </p:extLst>
            </p:nvPr>
          </p:nvGraphicFramePr>
          <p:xfrm>
            <a:off x="4791241" y="3361582"/>
            <a:ext cx="911613" cy="344387"/>
          </p:xfrm>
          <a:graphic>
            <a:graphicData uri="http://schemas.openxmlformats.org/presentationml/2006/ole">
              <mc:AlternateContent xmlns:mc="http://schemas.openxmlformats.org/markup-compatibility/2006">
                <mc:Choice xmlns:v="urn:schemas-microsoft-com:vml" Requires="v">
                  <p:oleObj spid="_x0000_s9697" name="Equation" r:id="rId15" imgW="428792" imgH="162006" progId="Equation.DSMT4">
                    <p:embed/>
                  </p:oleObj>
                </mc:Choice>
                <mc:Fallback>
                  <p:oleObj name="Equation" r:id="rId15" imgW="428792" imgH="162006" progId="Equation.DSMT4">
                    <p:embed/>
                    <p:pic>
                      <p:nvPicPr>
                        <p:cNvPr id="12" name="对象 11">
                          <a:extLst>
                            <a:ext uri="{FF2B5EF4-FFF2-40B4-BE49-F238E27FC236}">
                              <a16:creationId xmlns:a16="http://schemas.microsoft.com/office/drawing/2014/main" id="{DB0CEFBB-18EC-4023-3084-0EB38DEB2F87}"/>
                            </a:ext>
                          </a:extLst>
                        </p:cNvPr>
                        <p:cNvPicPr/>
                        <p:nvPr/>
                      </p:nvPicPr>
                      <p:blipFill>
                        <a:blip r:embed="rId16"/>
                        <a:stretch>
                          <a:fillRect/>
                        </a:stretch>
                      </p:blipFill>
                      <p:spPr>
                        <a:xfrm>
                          <a:off x="4791241" y="3361582"/>
                          <a:ext cx="911613" cy="344387"/>
                        </a:xfrm>
                        <a:prstGeom prst="rect">
                          <a:avLst/>
                        </a:prstGeom>
                      </p:spPr>
                    </p:pic>
                  </p:oleObj>
                </mc:Fallback>
              </mc:AlternateContent>
            </a:graphicData>
          </a:graphic>
        </p:graphicFrame>
      </p:grpSp>
      <p:graphicFrame>
        <p:nvGraphicFramePr>
          <p:cNvPr id="13" name="对象 12">
            <a:extLst>
              <a:ext uri="{FF2B5EF4-FFF2-40B4-BE49-F238E27FC236}">
                <a16:creationId xmlns:a16="http://schemas.microsoft.com/office/drawing/2014/main" id="{3D7E91A8-8B6E-DAA2-C23E-20498B533201}"/>
              </a:ext>
            </a:extLst>
          </p:cNvPr>
          <p:cNvGraphicFramePr>
            <a:graphicFrameLocks noChangeAspect="1"/>
          </p:cNvGraphicFramePr>
          <p:nvPr>
            <p:extLst>
              <p:ext uri="{D42A27DB-BD31-4B8C-83A1-F6EECF244321}">
                <p14:modId xmlns:p14="http://schemas.microsoft.com/office/powerpoint/2010/main" val="3209954477"/>
              </p:ext>
            </p:extLst>
          </p:nvPr>
        </p:nvGraphicFramePr>
        <p:xfrm>
          <a:off x="3632301" y="3713018"/>
          <a:ext cx="1879397" cy="321841"/>
        </p:xfrm>
        <a:graphic>
          <a:graphicData uri="http://schemas.openxmlformats.org/presentationml/2006/ole">
            <mc:AlternateContent xmlns:mc="http://schemas.openxmlformats.org/markup-compatibility/2006">
              <mc:Choice xmlns:v="urn:schemas-microsoft-com:vml" Requires="v">
                <p:oleObj spid="_x0000_s9698" name="Equation" r:id="rId17" imgW="965160" imgH="164880" progId="Equation.DSMT4">
                  <p:embed/>
                </p:oleObj>
              </mc:Choice>
              <mc:Fallback>
                <p:oleObj name="Equation" r:id="rId17" imgW="965160" imgH="164880" progId="Equation.DSMT4">
                  <p:embed/>
                  <p:pic>
                    <p:nvPicPr>
                      <p:cNvPr id="13" name="对象 12">
                        <a:extLst>
                          <a:ext uri="{FF2B5EF4-FFF2-40B4-BE49-F238E27FC236}">
                            <a16:creationId xmlns:a16="http://schemas.microsoft.com/office/drawing/2014/main" id="{3D7E91A8-8B6E-DAA2-C23E-20498B533201}"/>
                          </a:ext>
                        </a:extLst>
                      </p:cNvPr>
                      <p:cNvPicPr/>
                      <p:nvPr/>
                    </p:nvPicPr>
                    <p:blipFill>
                      <a:blip r:embed="rId18"/>
                      <a:stretch>
                        <a:fillRect/>
                      </a:stretch>
                    </p:blipFill>
                    <p:spPr>
                      <a:xfrm>
                        <a:off x="3632301" y="3713018"/>
                        <a:ext cx="1879397" cy="321841"/>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C8DE06AC-4742-EEE4-0324-EFDF2A2350A1}"/>
              </a:ext>
            </a:extLst>
          </p:cNvPr>
          <p:cNvSpPr txBox="1"/>
          <p:nvPr/>
        </p:nvSpPr>
        <p:spPr>
          <a:xfrm>
            <a:off x="189402" y="4108096"/>
            <a:ext cx="4791159"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取安全系数</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，则电机的扭矩应满足：</a:t>
            </a:r>
          </a:p>
        </p:txBody>
      </p:sp>
      <p:graphicFrame>
        <p:nvGraphicFramePr>
          <p:cNvPr id="23" name="对象 22">
            <a:extLst>
              <a:ext uri="{FF2B5EF4-FFF2-40B4-BE49-F238E27FC236}">
                <a16:creationId xmlns:a16="http://schemas.microsoft.com/office/drawing/2014/main" id="{A431A073-2ECE-7B2D-5F3A-1EFEC76D01E2}"/>
              </a:ext>
            </a:extLst>
          </p:cNvPr>
          <p:cNvGraphicFramePr>
            <a:graphicFrameLocks noChangeAspect="1"/>
          </p:cNvGraphicFramePr>
          <p:nvPr>
            <p:extLst>
              <p:ext uri="{D42A27DB-BD31-4B8C-83A1-F6EECF244321}">
                <p14:modId xmlns:p14="http://schemas.microsoft.com/office/powerpoint/2010/main" val="2869628431"/>
              </p:ext>
            </p:extLst>
          </p:nvPr>
        </p:nvGraphicFramePr>
        <p:xfrm>
          <a:off x="3088480" y="4668739"/>
          <a:ext cx="2947607" cy="458074"/>
        </p:xfrm>
        <a:graphic>
          <a:graphicData uri="http://schemas.openxmlformats.org/presentationml/2006/ole">
            <mc:AlternateContent xmlns:mc="http://schemas.openxmlformats.org/markup-compatibility/2006">
              <mc:Choice xmlns:v="urn:schemas-microsoft-com:vml" Requires="v">
                <p:oleObj spid="_x0000_s9699" name="Equation" r:id="rId19" imgW="1409865" imgH="219248" progId="Equation.DSMT4">
                  <p:embed/>
                </p:oleObj>
              </mc:Choice>
              <mc:Fallback>
                <p:oleObj name="Equation" r:id="rId19" imgW="1409865" imgH="219248" progId="Equation.DSMT4">
                  <p:embed/>
                  <p:pic>
                    <p:nvPicPr>
                      <p:cNvPr id="23" name="对象 22">
                        <a:extLst>
                          <a:ext uri="{FF2B5EF4-FFF2-40B4-BE49-F238E27FC236}">
                            <a16:creationId xmlns:a16="http://schemas.microsoft.com/office/drawing/2014/main" id="{A431A073-2ECE-7B2D-5F3A-1EFEC76D01E2}"/>
                          </a:ext>
                        </a:extLst>
                      </p:cNvPr>
                      <p:cNvPicPr/>
                      <p:nvPr/>
                    </p:nvPicPr>
                    <p:blipFill>
                      <a:blip r:embed="rId20"/>
                      <a:stretch>
                        <a:fillRect/>
                      </a:stretch>
                    </p:blipFill>
                    <p:spPr>
                      <a:xfrm>
                        <a:off x="3088480" y="4668739"/>
                        <a:ext cx="2947607" cy="458074"/>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E324CC4F-54D9-4BEF-845F-47D7D1652047}"/>
              </a:ext>
            </a:extLst>
          </p:cNvPr>
          <p:cNvSpPr txBox="1"/>
          <p:nvPr/>
        </p:nvSpPr>
        <p:spPr>
          <a:xfrm>
            <a:off x="214946" y="5217370"/>
            <a:ext cx="467482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以上参数市面上绝大多数直流电机均可满足。</a:t>
            </a:r>
          </a:p>
        </p:txBody>
      </p:sp>
      <p:graphicFrame>
        <p:nvGraphicFramePr>
          <p:cNvPr id="16" name="对象 15">
            <a:extLst>
              <a:ext uri="{FF2B5EF4-FFF2-40B4-BE49-F238E27FC236}">
                <a16:creationId xmlns:a16="http://schemas.microsoft.com/office/drawing/2014/main" id="{5D7C0C3F-B0E9-4580-B7E0-B9C4CDA8E544}"/>
              </a:ext>
            </a:extLst>
          </p:cNvPr>
          <p:cNvGraphicFramePr>
            <a:graphicFrameLocks noChangeAspect="1"/>
          </p:cNvGraphicFramePr>
          <p:nvPr>
            <p:extLst>
              <p:ext uri="{D42A27DB-BD31-4B8C-83A1-F6EECF244321}">
                <p14:modId xmlns:p14="http://schemas.microsoft.com/office/powerpoint/2010/main" val="2422716020"/>
              </p:ext>
            </p:extLst>
          </p:nvPr>
        </p:nvGraphicFramePr>
        <p:xfrm>
          <a:off x="1373336" y="4217713"/>
          <a:ext cx="782637" cy="350837"/>
        </p:xfrm>
        <a:graphic>
          <a:graphicData uri="http://schemas.openxmlformats.org/presentationml/2006/ole">
            <mc:AlternateContent xmlns:mc="http://schemas.openxmlformats.org/markup-compatibility/2006">
              <mc:Choice xmlns:v="urn:schemas-microsoft-com:vml" Requires="v">
                <p:oleObj spid="_x0000_s9700" name="Equation" r:id="rId21" imgW="783418" imgH="350653" progId="Equation.DSMT4">
                  <p:embed/>
                </p:oleObj>
              </mc:Choice>
              <mc:Fallback>
                <p:oleObj name="Equation" r:id="rId21" imgW="783418" imgH="350653" progId="Equation.DSMT4">
                  <p:embed/>
                  <p:pic>
                    <p:nvPicPr>
                      <p:cNvPr id="0" name=""/>
                      <p:cNvPicPr/>
                      <p:nvPr/>
                    </p:nvPicPr>
                    <p:blipFill>
                      <a:blip r:embed="rId22"/>
                      <a:stretch>
                        <a:fillRect/>
                      </a:stretch>
                    </p:blipFill>
                    <p:spPr>
                      <a:xfrm>
                        <a:off x="1373336" y="4217713"/>
                        <a:ext cx="782637" cy="350837"/>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03FC6F6B-CF89-4C00-B285-026D74FABFD4}"/>
              </a:ext>
            </a:extLst>
          </p:cNvPr>
          <p:cNvSpPr txBox="1"/>
          <p:nvPr/>
        </p:nvSpPr>
        <p:spPr>
          <a:xfrm>
            <a:off x="160692" y="3156821"/>
            <a:ext cx="467482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其</a:t>
            </a:r>
            <a:r>
              <a:rPr lang="zh-CN" altLang="en-US" dirty="0">
                <a:latin typeface="等线" panose="02010600030101010101" pitchFamily="2" charset="-122"/>
                <a:cs typeface="Times New Roman" panose="02020603050405020304" pitchFamily="18" charset="0"/>
              </a:rPr>
              <a:t>最小</a:t>
            </a:r>
            <a:r>
              <a:rPr lang="zh-CN" altLang="en-US" dirty="0">
                <a:latin typeface="等线" panose="02010600030101010101" pitchFamily="2" charset="-122"/>
                <a:ea typeface="等线" panose="02010600030101010101" pitchFamily="2" charset="-122"/>
                <a:cs typeface="Times New Roman" panose="02020603050405020304" pitchFamily="18" charset="0"/>
              </a:rPr>
              <a:t>扭矩要求：</a:t>
            </a:r>
          </a:p>
        </p:txBody>
      </p:sp>
      <p:pic>
        <p:nvPicPr>
          <p:cNvPr id="25" name="图片 24">
            <a:extLst>
              <a:ext uri="{FF2B5EF4-FFF2-40B4-BE49-F238E27FC236}">
                <a16:creationId xmlns:a16="http://schemas.microsoft.com/office/drawing/2014/main" id="{C76539F2-2512-4DAA-807D-6AA0088EB62B}"/>
              </a:ext>
            </a:extLst>
          </p:cNvPr>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825674" y="3301228"/>
            <a:ext cx="1879397" cy="2573275"/>
          </a:xfrm>
          <a:prstGeom prst="rect">
            <a:avLst/>
          </a:prstGeom>
          <a:noFill/>
        </p:spPr>
      </p:pic>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90BA96D1-E572-4CCF-8C41-2265E2B91299}"/>
                  </a:ext>
                </a:extLst>
              </p:cNvPr>
              <p:cNvSpPr txBox="1"/>
              <p:nvPr/>
            </p:nvSpPr>
            <p:spPr>
              <a:xfrm>
                <a:off x="6664544" y="5749721"/>
                <a:ext cx="2041367" cy="423386"/>
              </a:xfrm>
              <a:prstGeom prst="rect">
                <a:avLst/>
              </a:prstGeom>
              <a:noFill/>
            </p:spPr>
            <p:txBody>
              <a:bodyPr wrap="square" rtlCol="0">
                <a:spAutoFit/>
              </a:bodyPr>
              <a:lstStyle/>
              <a:p>
                <a:pPr algn="ctr">
                  <a:lnSpc>
                    <a:spcPct val="150000"/>
                  </a:lnSpc>
                </a:pPr>
                <a:r>
                  <a:rPr lang="zh-CN" altLang="en-US" sz="1600" dirty="0">
                    <a:effectLst/>
                    <a:ea typeface="等线" panose="02010600030101010101" pitchFamily="2" charset="-122"/>
                    <a:cs typeface="Times New Roman" panose="02020603050405020304" pitchFamily="18" charset="0"/>
                  </a:rPr>
                  <a:t>额定力矩</a:t>
                </a:r>
                <a14:m>
                  <m:oMath xmlns:m="http://schemas.openxmlformats.org/officeDocument/2006/math">
                    <m:r>
                      <a:rPr lang="en-US" altLang="zh-CN" sz="1600" i="1" dirty="0">
                        <a:latin typeface="Cambria Math" panose="02040503050406030204" pitchFamily="18" charset="0"/>
                        <a:ea typeface="等线" panose="02010600030101010101" pitchFamily="2" charset="-122"/>
                        <a:cs typeface="Times New Roman" panose="02020603050405020304" pitchFamily="18" charset="0"/>
                      </a:rPr>
                      <m:t>3</m:t>
                    </m:r>
                    <m:r>
                      <a:rPr lang="en-US" altLang="zh-CN" sz="1600" b="0" i="1" dirty="0" smtClean="0">
                        <a:latin typeface="Cambria Math" panose="02040503050406030204" pitchFamily="18" charset="0"/>
                        <a:ea typeface="等线" panose="02010600030101010101" pitchFamily="2" charset="-122"/>
                        <a:cs typeface="Times New Roman" panose="02020603050405020304" pitchFamily="18" charset="0"/>
                      </a:rPr>
                      <m:t>.5</m:t>
                    </m:r>
                    <m:r>
                      <a:rPr lang="en-US" altLang="zh-CN" sz="1600" i="1" dirty="0" smtClean="0">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1600" b="0" i="1" dirty="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0" i="1" dirty="0" smtClean="0">
                        <a:effectLst/>
                        <a:latin typeface="Cambria Math" panose="02040503050406030204" pitchFamily="18" charset="0"/>
                        <a:ea typeface="等线" panose="02010600030101010101" pitchFamily="2" charset="-122"/>
                        <a:cs typeface="Times New Roman" panose="02020603050405020304" pitchFamily="18" charset="0"/>
                      </a:rPr>
                      <m:t>𝑚</m:t>
                    </m:r>
                  </m:oMath>
                </a14:m>
                <a:endParaRPr lang="zh-CN" altLang="en-US" sz="16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6" name="文本框 25">
                <a:extLst>
                  <a:ext uri="{FF2B5EF4-FFF2-40B4-BE49-F238E27FC236}">
                    <a16:creationId xmlns:a16="http://schemas.microsoft.com/office/drawing/2014/main" id="{90BA96D1-E572-4CCF-8C41-2265E2B91299}"/>
                  </a:ext>
                </a:extLst>
              </p:cNvPr>
              <p:cNvSpPr txBox="1">
                <a:spLocks noRot="1" noChangeAspect="1" noMove="1" noResize="1" noEditPoints="1" noAdjustHandles="1" noChangeArrowheads="1" noChangeShapeType="1" noTextEdit="1"/>
              </p:cNvSpPr>
              <p:nvPr/>
            </p:nvSpPr>
            <p:spPr>
              <a:xfrm>
                <a:off x="6664544" y="5749721"/>
                <a:ext cx="2041367" cy="423386"/>
              </a:xfrm>
              <a:prstGeom prst="rect">
                <a:avLst/>
              </a:prstGeom>
              <a:blipFill>
                <a:blip r:embed="rId24"/>
                <a:stretch>
                  <a:fillRect b="-1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149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11275" y="2138935"/>
            <a:ext cx="4052455" cy="2664897"/>
          </a:xfrm>
          <a:prstGeom prst="rect">
            <a:avLst/>
          </a:prstGeom>
          <a:noFill/>
        </p:spPr>
        <p:txBody>
          <a:bodyPr wrap="square" rtlCol="0">
            <a:spAutoFit/>
          </a:bodyPr>
          <a:lstStyle/>
          <a:p>
            <a:pPr>
              <a:lnSpc>
                <a:spcPct val="200000"/>
              </a:lnSpc>
            </a:pPr>
            <a:r>
              <a:rPr lang="zh-CN" altLang="en-US" sz="2100" b="1" dirty="0">
                <a:latin typeface="微软雅黑" panose="020B0503020204020204" pitchFamily="34" charset="-122"/>
                <a:ea typeface="微软雅黑" panose="020B0503020204020204" pitchFamily="34" charset="-122"/>
              </a:rPr>
              <a:t>一、选题背景</a:t>
            </a:r>
            <a:endParaRPr lang="en-US" altLang="zh-CN" sz="2100" b="1" dirty="0">
              <a:latin typeface="微软雅黑" panose="020B0503020204020204" pitchFamily="34" charset="-122"/>
              <a:ea typeface="微软雅黑" panose="020B0503020204020204" pitchFamily="34" charset="-122"/>
            </a:endParaRP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二、展示内容</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三、展品实现</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四、原理设计</a:t>
            </a:r>
          </a:p>
        </p:txBody>
      </p:sp>
      <p:sp>
        <p:nvSpPr>
          <p:cNvPr id="4" name="文本框 3">
            <a:extLst>
              <a:ext uri="{FF2B5EF4-FFF2-40B4-BE49-F238E27FC236}">
                <a16:creationId xmlns:a16="http://schemas.microsoft.com/office/drawing/2014/main" id="{60365F65-DBCD-47DB-9FF5-E6F9C2C6763B}"/>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25822061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8651132" y="6560548"/>
            <a:ext cx="492868" cy="273844"/>
          </a:xfrm>
        </p:spPr>
        <p:txBody>
          <a:bodyPr vert="horz" lIns="68580" tIns="34290" rIns="68580" bIns="34290" rtlCol="0" anchor="ctr"/>
          <a:lstStyle/>
          <a:p>
            <a:fld id="{9462B66E-5282-44E8-95AE-033BDD61E3D5}" type="slidenum">
              <a:rPr lang="zh-CN" altLang="en-US" sz="1500">
                <a:solidFill>
                  <a:schemeClr val="tx1"/>
                </a:solidFill>
                <a:latin typeface="等线" panose="02010600030101010101" pitchFamily="2" charset="-122"/>
                <a:ea typeface="等线" panose="02010600030101010101" pitchFamily="2" charset="-122"/>
                <a:cs typeface="Times New Roman" panose="02020603050405020304" pitchFamily="18" charset="0"/>
              </a:rPr>
              <a:pPr/>
              <a:t>20</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96D9CD8-7806-ABE4-9F43-836BF986B9E0}"/>
              </a:ext>
            </a:extLst>
          </p:cNvPr>
          <p:cNvPicPr>
            <a:picLocks noChangeAspect="1"/>
          </p:cNvPicPr>
          <p:nvPr/>
        </p:nvPicPr>
        <p:blipFill>
          <a:blip r:embed="rId8"/>
          <a:stretch>
            <a:fillRect/>
          </a:stretch>
        </p:blipFill>
        <p:spPr>
          <a:xfrm>
            <a:off x="6225703" y="625019"/>
            <a:ext cx="2918297" cy="2641577"/>
          </a:xfrm>
          <a:prstGeom prst="rect">
            <a:avLst/>
          </a:prstGeom>
        </p:spPr>
      </p:pic>
      <p:sp>
        <p:nvSpPr>
          <p:cNvPr id="7" name="文本框 6">
            <a:extLst>
              <a:ext uri="{FF2B5EF4-FFF2-40B4-BE49-F238E27FC236}">
                <a16:creationId xmlns:a16="http://schemas.microsoft.com/office/drawing/2014/main" id="{9E5C7A08-2C91-4425-3CB0-51B5393C4EFB}"/>
              </a:ext>
            </a:extLst>
          </p:cNvPr>
          <p:cNvSpPr txBox="1"/>
          <p:nvPr/>
        </p:nvSpPr>
        <p:spPr>
          <a:xfrm>
            <a:off x="160692" y="842573"/>
            <a:ext cx="3906111" cy="507127"/>
          </a:xfrm>
          <a:prstGeom prst="rect">
            <a:avLst/>
          </a:prstGeom>
          <a:noFill/>
        </p:spPr>
        <p:txBody>
          <a:bodyPr wrap="square">
            <a:spAutoFit/>
          </a:bodyPr>
          <a:lstStyle/>
          <a:p>
            <a:pPr>
              <a:lnSpc>
                <a:spcPct val="150000"/>
              </a:lnSpc>
            </a:pPr>
            <a:r>
              <a:rPr lang="zh-CN" altLang="zh-CN"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卫星</a:t>
            </a:r>
            <a:r>
              <a:rPr lang="zh-CN" altLang="en-US"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升降电缸</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校核</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E9F25DB-42FF-4848-BF94-1E1A71878902}"/>
              </a:ext>
            </a:extLst>
          </p:cNvPr>
          <p:cNvSpPr txBox="1"/>
          <p:nvPr/>
        </p:nvSpPr>
        <p:spPr>
          <a:xfrm>
            <a:off x="160691" y="1606250"/>
            <a:ext cx="6389265" cy="881139"/>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本方案使用电缸来实现卫星的升降。</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假定卫星自重</a:t>
            </a:r>
            <a:r>
              <a:rPr lang="en-US" altLang="zh-CN" dirty="0">
                <a:latin typeface="等线" panose="02010600030101010101" pitchFamily="2" charset="-122"/>
                <a:ea typeface="等线" panose="02010600030101010101" pitchFamily="2" charset="-122"/>
                <a:cs typeface="Times New Roman" panose="02020603050405020304" pitchFamily="18" charset="0"/>
              </a:rPr>
              <a:t>3kg</a:t>
            </a:r>
            <a:r>
              <a:rPr lang="zh-CN" altLang="en-US" dirty="0">
                <a:latin typeface="等线" panose="02010600030101010101" pitchFamily="2" charset="-122"/>
                <a:ea typeface="等线" panose="02010600030101010101" pitchFamily="2" charset="-122"/>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8F0B3F14-A64D-4E5E-9A8C-B0542B4DADDF}"/>
                  </a:ext>
                </a:extLst>
              </p:cNvPr>
              <p:cNvSpPr txBox="1"/>
              <p:nvPr/>
            </p:nvSpPr>
            <p:spPr>
              <a:xfrm>
                <a:off x="2769063" y="2487389"/>
                <a:ext cx="2595480"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𝑭</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𝑴𝒈</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𝟐𝟗</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𝟒</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𝑵</m:t>
                      </m:r>
                    </m:oMath>
                  </m:oMathPara>
                </a14:m>
                <a:endParaRPr lang="zh-CN" altLang="en-US" b="1"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4" name="文本框 23">
                <a:extLst>
                  <a:ext uri="{FF2B5EF4-FFF2-40B4-BE49-F238E27FC236}">
                    <a16:creationId xmlns:a16="http://schemas.microsoft.com/office/drawing/2014/main" id="{8F0B3F14-A64D-4E5E-9A8C-B0542B4DADDF}"/>
                  </a:ext>
                </a:extLst>
              </p:cNvPr>
              <p:cNvSpPr txBox="1">
                <a:spLocks noRot="1" noChangeAspect="1" noMove="1" noResize="1" noEditPoints="1" noAdjustHandles="1" noChangeArrowheads="1" noChangeShapeType="1" noTextEdit="1"/>
              </p:cNvSpPr>
              <p:nvPr/>
            </p:nvSpPr>
            <p:spPr>
              <a:xfrm>
                <a:off x="2769063" y="2487389"/>
                <a:ext cx="2595480" cy="507831"/>
              </a:xfrm>
              <a:prstGeom prst="rect">
                <a:avLst/>
              </a:prstGeom>
              <a:blipFill>
                <a:blip r:embed="rId9"/>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B84FA703-7632-4B41-B32F-26CBCB4FB8B6}"/>
              </a:ext>
            </a:extLst>
          </p:cNvPr>
          <p:cNvGrpSpPr/>
          <p:nvPr/>
        </p:nvGrpSpPr>
        <p:grpSpPr>
          <a:xfrm>
            <a:off x="160691" y="2995220"/>
            <a:ext cx="4791159" cy="465640"/>
            <a:chOff x="160691" y="2956303"/>
            <a:chExt cx="4791159" cy="465640"/>
          </a:xfrm>
        </p:grpSpPr>
        <p:sp>
          <p:nvSpPr>
            <p:cNvPr id="25" name="文本框 24">
              <a:extLst>
                <a:ext uri="{FF2B5EF4-FFF2-40B4-BE49-F238E27FC236}">
                  <a16:creationId xmlns:a16="http://schemas.microsoft.com/office/drawing/2014/main" id="{85B262AA-1E68-4BD0-8CBA-9594D04A5752}"/>
                </a:ext>
              </a:extLst>
            </p:cNvPr>
            <p:cNvSpPr txBox="1"/>
            <p:nvPr/>
          </p:nvSpPr>
          <p:spPr>
            <a:xfrm>
              <a:off x="160691" y="2956303"/>
              <a:ext cx="4791159"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取安全系数</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，则电缸的推力应满足：</a:t>
              </a:r>
            </a:p>
          </p:txBody>
        </p:sp>
        <p:graphicFrame>
          <p:nvGraphicFramePr>
            <p:cNvPr id="26" name="对象 25">
              <a:extLst>
                <a:ext uri="{FF2B5EF4-FFF2-40B4-BE49-F238E27FC236}">
                  <a16:creationId xmlns:a16="http://schemas.microsoft.com/office/drawing/2014/main" id="{EA47D44D-D204-40E3-8DF3-D76C8334F931}"/>
                </a:ext>
              </a:extLst>
            </p:cNvPr>
            <p:cNvGraphicFramePr>
              <a:graphicFrameLocks noChangeAspect="1"/>
            </p:cNvGraphicFramePr>
            <p:nvPr>
              <p:extLst>
                <p:ext uri="{D42A27DB-BD31-4B8C-83A1-F6EECF244321}">
                  <p14:modId xmlns:p14="http://schemas.microsoft.com/office/powerpoint/2010/main" val="3077866115"/>
                </p:ext>
              </p:extLst>
            </p:nvPr>
          </p:nvGraphicFramePr>
          <p:xfrm>
            <a:off x="1364018" y="3085858"/>
            <a:ext cx="749729" cy="336085"/>
          </p:xfrm>
          <a:graphic>
            <a:graphicData uri="http://schemas.openxmlformats.org/presentationml/2006/ole">
              <mc:AlternateContent xmlns:mc="http://schemas.openxmlformats.org/markup-compatibility/2006">
                <mc:Choice xmlns:v="urn:schemas-microsoft-com:vml" Requires="v">
                  <p:oleObj spid="_x0000_s5274" name="Equation" r:id="rId10" imgW="783418" imgH="350653" progId="Equation.DSMT4">
                    <p:embed/>
                  </p:oleObj>
                </mc:Choice>
                <mc:Fallback>
                  <p:oleObj name="Equation" r:id="rId10" imgW="783418" imgH="350653" progId="Equation.DSMT4">
                    <p:embed/>
                    <p:pic>
                      <p:nvPicPr>
                        <p:cNvPr id="16" name="对象 15">
                          <a:extLst>
                            <a:ext uri="{FF2B5EF4-FFF2-40B4-BE49-F238E27FC236}">
                              <a16:creationId xmlns:a16="http://schemas.microsoft.com/office/drawing/2014/main" id="{5D7C0C3F-B0E9-4580-B7E0-B9C4CDA8E544}"/>
                            </a:ext>
                          </a:extLst>
                        </p:cNvPr>
                        <p:cNvPicPr/>
                        <p:nvPr/>
                      </p:nvPicPr>
                      <p:blipFill>
                        <a:blip r:embed="rId11"/>
                        <a:stretch>
                          <a:fillRect/>
                        </a:stretch>
                      </p:blipFill>
                      <p:spPr>
                        <a:xfrm>
                          <a:off x="1364018" y="3085858"/>
                          <a:ext cx="749729" cy="336085"/>
                        </a:xfrm>
                        <a:prstGeom prst="rect">
                          <a:avLst/>
                        </a:prstGeom>
                      </p:spPr>
                    </p:pic>
                  </p:oleObj>
                </mc:Fallback>
              </mc:AlternateContent>
            </a:graphicData>
          </a:graphic>
        </p:graphicFrame>
      </p:gr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5DD679EC-8247-45AF-A026-067C46B2EF04}"/>
                  </a:ext>
                </a:extLst>
              </p:cNvPr>
              <p:cNvSpPr txBox="1"/>
              <p:nvPr/>
            </p:nvSpPr>
            <p:spPr>
              <a:xfrm>
                <a:off x="2769063" y="3523107"/>
                <a:ext cx="2595480"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𝑴</m:t>
                          </m:r>
                        </m:e>
                      </m:d>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𝑲𝑭</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𝟖𝟖</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𝟐</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𝑵</m:t>
                      </m:r>
                    </m:oMath>
                  </m:oMathPara>
                </a14:m>
                <a:endParaRPr lang="zh-CN" altLang="en-US" b="1"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7" name="文本框 26">
                <a:extLst>
                  <a:ext uri="{FF2B5EF4-FFF2-40B4-BE49-F238E27FC236}">
                    <a16:creationId xmlns:a16="http://schemas.microsoft.com/office/drawing/2014/main" id="{5DD679EC-8247-45AF-A026-067C46B2EF04}"/>
                  </a:ext>
                </a:extLst>
              </p:cNvPr>
              <p:cNvSpPr txBox="1">
                <a:spLocks noRot="1" noChangeAspect="1" noMove="1" noResize="1" noEditPoints="1" noAdjustHandles="1" noChangeArrowheads="1" noChangeShapeType="1" noTextEdit="1"/>
              </p:cNvSpPr>
              <p:nvPr/>
            </p:nvSpPr>
            <p:spPr>
              <a:xfrm>
                <a:off x="2769063" y="3523107"/>
                <a:ext cx="2595480" cy="507831"/>
              </a:xfrm>
              <a:prstGeom prst="rect">
                <a:avLst/>
              </a:prstGeom>
              <a:blipFill>
                <a:blip r:embed="rId12"/>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9E5D8250-3BDA-4ABE-9DD0-79563E0A0B8A}"/>
              </a:ext>
            </a:extLst>
          </p:cNvPr>
          <p:cNvSpPr txBox="1"/>
          <p:nvPr/>
        </p:nvSpPr>
        <p:spPr>
          <a:xfrm>
            <a:off x="214946" y="4172927"/>
            <a:ext cx="4674824"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以上参数市面上绝大多数电缸均可满足要求。</a:t>
            </a:r>
          </a:p>
        </p:txBody>
      </p:sp>
      <p:grpSp>
        <p:nvGrpSpPr>
          <p:cNvPr id="20" name="组合 19">
            <a:extLst>
              <a:ext uri="{FF2B5EF4-FFF2-40B4-BE49-F238E27FC236}">
                <a16:creationId xmlns:a16="http://schemas.microsoft.com/office/drawing/2014/main" id="{1F87285F-FBA9-4574-9C9B-050532682C9D}"/>
              </a:ext>
            </a:extLst>
          </p:cNvPr>
          <p:cNvGrpSpPr/>
          <p:nvPr/>
        </p:nvGrpSpPr>
        <p:grpSpPr>
          <a:xfrm>
            <a:off x="6510661" y="3259761"/>
            <a:ext cx="2348380" cy="3003595"/>
            <a:chOff x="6510661" y="3074358"/>
            <a:chExt cx="2348380" cy="3003595"/>
          </a:xfrm>
        </p:grpSpPr>
        <p:pic>
          <p:nvPicPr>
            <p:cNvPr id="18" name="图片 17">
              <a:extLst>
                <a:ext uri="{FF2B5EF4-FFF2-40B4-BE49-F238E27FC236}">
                  <a16:creationId xmlns:a16="http://schemas.microsoft.com/office/drawing/2014/main" id="{17CB84D5-9E10-4E0A-98F4-56C518A66690}"/>
                </a:ext>
              </a:extLst>
            </p:cNvPr>
            <p:cNvPicPr>
              <a:picLocks noChangeAspect="1"/>
            </p:cNvPicPr>
            <p:nvPr/>
          </p:nvPicPr>
          <p:blipFill>
            <a:blip r:embed="rId13"/>
            <a:stretch>
              <a:fillRect/>
            </a:stretch>
          </p:blipFill>
          <p:spPr>
            <a:xfrm>
              <a:off x="6510661" y="3074358"/>
              <a:ext cx="2348380" cy="2339005"/>
            </a:xfrm>
            <a:prstGeom prst="rect">
              <a:avLst/>
            </a:prstGeom>
          </p:spPr>
        </p:pic>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379E55D1-A0A9-488A-BD9F-2DE17CF32B6F}"/>
                    </a:ext>
                  </a:extLst>
                </p:cNvPr>
                <p:cNvSpPr txBox="1"/>
                <p:nvPr/>
              </p:nvSpPr>
              <p:spPr>
                <a:xfrm>
                  <a:off x="6609765" y="5351876"/>
                  <a:ext cx="2041367" cy="423386"/>
                </a:xfrm>
                <a:prstGeom prst="rect">
                  <a:avLst/>
                </a:prstGeom>
                <a:noFill/>
              </p:spPr>
              <p:txBody>
                <a:bodyPr wrap="square" rtlCol="0">
                  <a:spAutoFit/>
                </a:bodyPr>
                <a:lstStyle/>
                <a:p>
                  <a:pPr algn="ctr">
                    <a:lnSpc>
                      <a:spcPct val="150000"/>
                    </a:lnSpc>
                  </a:pPr>
                  <a:r>
                    <a:rPr lang="zh-CN" altLang="en-US" sz="1600" dirty="0">
                      <a:effectLst/>
                      <a:ea typeface="等线" panose="02010600030101010101" pitchFamily="2" charset="-122"/>
                      <a:cs typeface="Times New Roman" panose="02020603050405020304" pitchFamily="18" charset="0"/>
                    </a:rPr>
                    <a:t>额定推力</a:t>
                  </a:r>
                  <a14:m>
                    <m:oMath xmlns:m="http://schemas.openxmlformats.org/officeDocument/2006/math">
                      <m:r>
                        <a:rPr lang="en-US" altLang="zh-CN" sz="1600" i="1" dirty="0" smtClean="0">
                          <a:latin typeface="Cambria Math" panose="02040503050406030204" pitchFamily="18" charset="0"/>
                          <a:ea typeface="等线" panose="02010600030101010101" pitchFamily="2" charset="-122"/>
                          <a:cs typeface="Times New Roman" panose="02020603050405020304" pitchFamily="18" charset="0"/>
                        </a:rPr>
                        <m:t>3</m:t>
                      </m:r>
                      <m:r>
                        <a:rPr lang="en-US" altLang="zh-CN" sz="1600" b="0" i="1" dirty="0" smtClean="0">
                          <a:latin typeface="Cambria Math" panose="02040503050406030204" pitchFamily="18" charset="0"/>
                          <a:ea typeface="等线" panose="02010600030101010101" pitchFamily="2" charset="-122"/>
                          <a:cs typeface="Times New Roman" panose="02020603050405020304" pitchFamily="18" charset="0"/>
                        </a:rPr>
                        <m:t>5</m:t>
                      </m:r>
                      <m:r>
                        <a:rPr lang="en-US" altLang="zh-CN" sz="1600" b="0" i="1" dirty="0" smtClean="0">
                          <a:latin typeface="Cambria Math" panose="02040503050406030204" pitchFamily="18" charset="0"/>
                          <a:ea typeface="等线" panose="02010600030101010101" pitchFamily="2" charset="-122"/>
                          <a:cs typeface="Times New Roman" panose="02020603050405020304" pitchFamily="18" charset="0"/>
                        </a:rPr>
                        <m:t>𝑘𝑔</m:t>
                      </m:r>
                    </m:oMath>
                  </a14:m>
                  <a:endParaRPr lang="zh-CN" altLang="en-US" sz="16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3" name="文本框 32">
                  <a:extLst>
                    <a:ext uri="{FF2B5EF4-FFF2-40B4-BE49-F238E27FC236}">
                      <a16:creationId xmlns:a16="http://schemas.microsoft.com/office/drawing/2014/main" id="{379E55D1-A0A9-488A-BD9F-2DE17CF32B6F}"/>
                    </a:ext>
                  </a:extLst>
                </p:cNvPr>
                <p:cNvSpPr txBox="1">
                  <a:spLocks noRot="1" noChangeAspect="1" noMove="1" noResize="1" noEditPoints="1" noAdjustHandles="1" noChangeArrowheads="1" noChangeShapeType="1" noTextEdit="1"/>
                </p:cNvSpPr>
                <p:nvPr/>
              </p:nvSpPr>
              <p:spPr>
                <a:xfrm>
                  <a:off x="6609765" y="5351876"/>
                  <a:ext cx="2041367" cy="423386"/>
                </a:xfrm>
                <a:prstGeom prst="rect">
                  <a:avLst/>
                </a:prstGeom>
                <a:blipFill>
                  <a:blip r:embed="rId14"/>
                  <a:stretch>
                    <a:fillRect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0E1B10E6-EE00-42A5-9CEC-DE754B1C2FCC}"/>
                    </a:ext>
                  </a:extLst>
                </p:cNvPr>
                <p:cNvSpPr txBox="1"/>
                <p:nvPr/>
              </p:nvSpPr>
              <p:spPr>
                <a:xfrm>
                  <a:off x="6609764" y="5654567"/>
                  <a:ext cx="2041367" cy="423386"/>
                </a:xfrm>
                <a:prstGeom prst="rect">
                  <a:avLst/>
                </a:prstGeom>
                <a:noFill/>
              </p:spPr>
              <p:txBody>
                <a:bodyPr wrap="square" rtlCol="0">
                  <a:spAutoFit/>
                </a:bodyPr>
                <a:lstStyle/>
                <a:p>
                  <a:pPr algn="ctr">
                    <a:lnSpc>
                      <a:spcPct val="150000"/>
                    </a:lnSpc>
                  </a:pPr>
                  <a:r>
                    <a:rPr lang="zh-CN" altLang="en-US" sz="1600" dirty="0">
                      <a:effectLst/>
                      <a:ea typeface="等线" panose="02010600030101010101" pitchFamily="2" charset="-122"/>
                      <a:cs typeface="Times New Roman" panose="02020603050405020304" pitchFamily="18" charset="0"/>
                    </a:rPr>
                    <a:t>行程</a:t>
                  </a:r>
                  <a14:m>
                    <m:oMath xmlns:m="http://schemas.openxmlformats.org/officeDocument/2006/math">
                      <m:r>
                        <a:rPr lang="en-US" altLang="zh-CN" sz="1600" i="1" dirty="0" smtClean="0">
                          <a:effectLst/>
                          <a:latin typeface="Cambria Math" panose="02040503050406030204" pitchFamily="18" charset="0"/>
                          <a:ea typeface="等线" panose="02010600030101010101" pitchFamily="2" charset="-122"/>
                          <a:cs typeface="Times New Roman" panose="02020603050405020304" pitchFamily="18" charset="0"/>
                        </a:rPr>
                        <m:t>100</m:t>
                      </m:r>
                      <m:r>
                        <a:rPr lang="en-US" altLang="zh-CN" sz="1600" i="1" dirty="0" smtClean="0">
                          <a:effectLst/>
                          <a:latin typeface="Cambria Math" panose="02040503050406030204" pitchFamily="18" charset="0"/>
                          <a:ea typeface="等线" panose="02010600030101010101" pitchFamily="2" charset="-122"/>
                          <a:cs typeface="Times New Roman" panose="02020603050405020304" pitchFamily="18" charset="0"/>
                        </a:rPr>
                        <m:t>𝑚𝑚</m:t>
                      </m:r>
                    </m:oMath>
                  </a14:m>
                  <a:endParaRPr lang="zh-CN" altLang="en-US" sz="16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4" name="文本框 33">
                  <a:extLst>
                    <a:ext uri="{FF2B5EF4-FFF2-40B4-BE49-F238E27FC236}">
                      <a16:creationId xmlns:a16="http://schemas.microsoft.com/office/drawing/2014/main" id="{0E1B10E6-EE00-42A5-9CEC-DE754B1C2FCC}"/>
                    </a:ext>
                  </a:extLst>
                </p:cNvPr>
                <p:cNvSpPr txBox="1">
                  <a:spLocks noRot="1" noChangeAspect="1" noMove="1" noResize="1" noEditPoints="1" noAdjustHandles="1" noChangeArrowheads="1" noChangeShapeType="1" noTextEdit="1"/>
                </p:cNvSpPr>
                <p:nvPr/>
              </p:nvSpPr>
              <p:spPr>
                <a:xfrm>
                  <a:off x="6609764" y="5654567"/>
                  <a:ext cx="2041367" cy="423386"/>
                </a:xfrm>
                <a:prstGeom prst="rect">
                  <a:avLst/>
                </a:prstGeom>
                <a:blipFill>
                  <a:blip r:embed="rId15"/>
                  <a:stretch>
                    <a:fillRect b="-1884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483951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8651132" y="6560548"/>
            <a:ext cx="492868" cy="273844"/>
          </a:xfrm>
        </p:spPr>
        <p:txBody>
          <a:bodyPr vert="horz" lIns="68580" tIns="34290" rIns="68580" bIns="34290" rtlCol="0" anchor="ctr"/>
          <a:lstStyle/>
          <a:p>
            <a:fld id="{9462B66E-5282-44E8-95AE-033BDD61E3D5}" type="slidenum">
              <a:rPr lang="zh-CN" altLang="en-US" sz="1500">
                <a:solidFill>
                  <a:schemeClr val="tx1"/>
                </a:solidFill>
                <a:latin typeface="等线" panose="02010600030101010101" pitchFamily="2" charset="-122"/>
                <a:ea typeface="等线" panose="02010600030101010101" pitchFamily="2" charset="-122"/>
                <a:cs typeface="Times New Roman" panose="02020603050405020304" pitchFamily="18" charset="0"/>
              </a:rPr>
              <a:pPr/>
              <a:t>21</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96D9CD8-7806-ABE4-9F43-836BF986B9E0}"/>
              </a:ext>
            </a:extLst>
          </p:cNvPr>
          <p:cNvPicPr>
            <a:picLocks noChangeAspect="1"/>
          </p:cNvPicPr>
          <p:nvPr/>
        </p:nvPicPr>
        <p:blipFill>
          <a:blip r:embed="rId8"/>
          <a:stretch>
            <a:fillRect/>
          </a:stretch>
        </p:blipFill>
        <p:spPr>
          <a:xfrm>
            <a:off x="6957800" y="625019"/>
            <a:ext cx="2186200" cy="1978899"/>
          </a:xfrm>
          <a:prstGeom prst="rect">
            <a:avLst/>
          </a:prstGeom>
        </p:spPr>
      </p:pic>
      <p:sp>
        <p:nvSpPr>
          <p:cNvPr id="7" name="文本框 6">
            <a:extLst>
              <a:ext uri="{FF2B5EF4-FFF2-40B4-BE49-F238E27FC236}">
                <a16:creationId xmlns:a16="http://schemas.microsoft.com/office/drawing/2014/main" id="{9E5C7A08-2C91-4425-3CB0-51B5393C4EFB}"/>
              </a:ext>
            </a:extLst>
          </p:cNvPr>
          <p:cNvSpPr txBox="1"/>
          <p:nvPr/>
        </p:nvSpPr>
        <p:spPr>
          <a:xfrm>
            <a:off x="160692" y="610304"/>
            <a:ext cx="3906111" cy="507127"/>
          </a:xfrm>
          <a:prstGeom prst="rect">
            <a:avLst/>
          </a:prstGeom>
          <a:noFill/>
        </p:spPr>
        <p:txBody>
          <a:bodyPr wrap="square">
            <a:spAutoFit/>
          </a:bodyPr>
          <a:lstStyle/>
          <a:p>
            <a:pPr>
              <a:lnSpc>
                <a:spcPct val="150000"/>
              </a:lnSpc>
            </a:pPr>
            <a:r>
              <a:rPr lang="zh-CN" altLang="zh-CN"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卫星旋转横臂</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校核</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4D589E2-FE80-879C-E707-FC030FE7E555}"/>
              </a:ext>
            </a:extLst>
          </p:cNvPr>
          <p:cNvSpPr txBox="1"/>
          <p:nvPr/>
        </p:nvSpPr>
        <p:spPr>
          <a:xfrm>
            <a:off x="153674" y="1122222"/>
            <a:ext cx="4684215"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对于纯弯梁，由材料力学可知，正应力满足：</a:t>
            </a:r>
          </a:p>
        </p:txBody>
      </p:sp>
      <p:graphicFrame>
        <p:nvGraphicFramePr>
          <p:cNvPr id="9" name="对象 8">
            <a:extLst>
              <a:ext uri="{FF2B5EF4-FFF2-40B4-BE49-F238E27FC236}">
                <a16:creationId xmlns:a16="http://schemas.microsoft.com/office/drawing/2014/main" id="{3DF3DBAA-E95B-32E0-513E-4B1C61872ECA}"/>
              </a:ext>
            </a:extLst>
          </p:cNvPr>
          <p:cNvGraphicFramePr>
            <a:graphicFrameLocks noChangeAspect="1"/>
          </p:cNvGraphicFramePr>
          <p:nvPr>
            <p:extLst>
              <p:ext uri="{D42A27DB-BD31-4B8C-83A1-F6EECF244321}">
                <p14:modId xmlns:p14="http://schemas.microsoft.com/office/powerpoint/2010/main" val="1240157523"/>
              </p:ext>
            </p:extLst>
          </p:nvPr>
        </p:nvGraphicFramePr>
        <p:xfrm>
          <a:off x="3449750" y="1593370"/>
          <a:ext cx="1234105" cy="702971"/>
        </p:xfrm>
        <a:graphic>
          <a:graphicData uri="http://schemas.openxmlformats.org/presentationml/2006/ole">
            <mc:AlternateContent xmlns:mc="http://schemas.openxmlformats.org/markup-compatibility/2006">
              <mc:Choice xmlns:v="urn:schemas-microsoft-com:vml" Requires="v">
                <p:oleObj spid="_x0000_s8717" name="Equation" r:id="rId9" imgW="752456" imgH="428775" progId="Equation.DSMT4">
                  <p:embed/>
                </p:oleObj>
              </mc:Choice>
              <mc:Fallback>
                <p:oleObj name="Equation" r:id="rId9" imgW="752456" imgH="428775" progId="Equation.DSMT4">
                  <p:embed/>
                  <p:pic>
                    <p:nvPicPr>
                      <p:cNvPr id="9" name="对象 8">
                        <a:extLst>
                          <a:ext uri="{FF2B5EF4-FFF2-40B4-BE49-F238E27FC236}">
                            <a16:creationId xmlns:a16="http://schemas.microsoft.com/office/drawing/2014/main" id="{3DF3DBAA-E95B-32E0-513E-4B1C61872ECA}"/>
                          </a:ext>
                        </a:extLst>
                      </p:cNvPr>
                      <p:cNvPicPr/>
                      <p:nvPr/>
                    </p:nvPicPr>
                    <p:blipFill>
                      <a:blip r:embed="rId10"/>
                      <a:stretch>
                        <a:fillRect/>
                      </a:stretch>
                    </p:blipFill>
                    <p:spPr>
                      <a:xfrm>
                        <a:off x="3449750" y="1593370"/>
                        <a:ext cx="1234105" cy="702971"/>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A68FA684-49BD-478C-89D5-D30FC529C7F9}"/>
              </a:ext>
            </a:extLst>
          </p:cNvPr>
          <p:cNvGrpSpPr/>
          <p:nvPr/>
        </p:nvGrpSpPr>
        <p:grpSpPr>
          <a:xfrm>
            <a:off x="160692" y="2190232"/>
            <a:ext cx="5296118" cy="513020"/>
            <a:chOff x="160692" y="2552024"/>
            <a:chExt cx="5296118" cy="513020"/>
          </a:xfrm>
        </p:grpSpPr>
        <p:sp>
          <p:nvSpPr>
            <p:cNvPr id="10" name="文本框 9">
              <a:extLst>
                <a:ext uri="{FF2B5EF4-FFF2-40B4-BE49-F238E27FC236}">
                  <a16:creationId xmlns:a16="http://schemas.microsoft.com/office/drawing/2014/main" id="{EE9F25DB-42FF-4848-BF94-1E1A71878902}"/>
                </a:ext>
              </a:extLst>
            </p:cNvPr>
            <p:cNvSpPr txBox="1"/>
            <p:nvPr/>
          </p:nvSpPr>
          <p:spPr>
            <a:xfrm>
              <a:off x="160692" y="2552024"/>
              <a:ext cx="5296118"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用       表示开始塑性变形时弯矩，则由上式可知：</a:t>
              </a:r>
            </a:p>
          </p:txBody>
        </p:sp>
        <p:graphicFrame>
          <p:nvGraphicFramePr>
            <p:cNvPr id="11" name="对象 10">
              <a:extLst>
                <a:ext uri="{FF2B5EF4-FFF2-40B4-BE49-F238E27FC236}">
                  <a16:creationId xmlns:a16="http://schemas.microsoft.com/office/drawing/2014/main" id="{B94CF6C7-6834-34C5-1CD3-5B02AC1B37DA}"/>
                </a:ext>
              </a:extLst>
            </p:cNvPr>
            <p:cNvGraphicFramePr>
              <a:graphicFrameLocks noChangeAspect="1"/>
            </p:cNvGraphicFramePr>
            <p:nvPr>
              <p:extLst>
                <p:ext uri="{D42A27DB-BD31-4B8C-83A1-F6EECF244321}">
                  <p14:modId xmlns:p14="http://schemas.microsoft.com/office/powerpoint/2010/main" val="1010635483"/>
                </p:ext>
              </p:extLst>
            </p:nvPr>
          </p:nvGraphicFramePr>
          <p:xfrm>
            <a:off x="504277" y="2657129"/>
            <a:ext cx="407915" cy="407915"/>
          </p:xfrm>
          <a:graphic>
            <a:graphicData uri="http://schemas.openxmlformats.org/presentationml/2006/ole">
              <mc:AlternateContent xmlns:mc="http://schemas.openxmlformats.org/markup-compatibility/2006">
                <mc:Choice xmlns:v="urn:schemas-microsoft-com:vml" Requires="v">
                  <p:oleObj spid="_x0000_s8718" name="Equation" r:id="rId11" imgW="228617" imgH="228608" progId="Equation.DSMT4">
                    <p:embed/>
                  </p:oleObj>
                </mc:Choice>
                <mc:Fallback>
                  <p:oleObj name="Equation" r:id="rId11" imgW="228617" imgH="228608" progId="Equation.DSMT4">
                    <p:embed/>
                    <p:pic>
                      <p:nvPicPr>
                        <p:cNvPr id="11" name="对象 10">
                          <a:extLst>
                            <a:ext uri="{FF2B5EF4-FFF2-40B4-BE49-F238E27FC236}">
                              <a16:creationId xmlns:a16="http://schemas.microsoft.com/office/drawing/2014/main" id="{B94CF6C7-6834-34C5-1CD3-5B02AC1B37DA}"/>
                            </a:ext>
                          </a:extLst>
                        </p:cNvPr>
                        <p:cNvPicPr/>
                        <p:nvPr/>
                      </p:nvPicPr>
                      <p:blipFill>
                        <a:blip r:embed="rId12"/>
                        <a:stretch>
                          <a:fillRect/>
                        </a:stretch>
                      </p:blipFill>
                      <p:spPr>
                        <a:xfrm>
                          <a:off x="504277" y="2657129"/>
                          <a:ext cx="407915" cy="407915"/>
                        </a:xfrm>
                        <a:prstGeom prst="rect">
                          <a:avLst/>
                        </a:prstGeom>
                      </p:spPr>
                    </p:pic>
                  </p:oleObj>
                </mc:Fallback>
              </mc:AlternateContent>
            </a:graphicData>
          </a:graphic>
        </p:graphicFrame>
      </p:grpSp>
      <p:graphicFrame>
        <p:nvGraphicFramePr>
          <p:cNvPr id="12" name="对象 11">
            <a:extLst>
              <a:ext uri="{FF2B5EF4-FFF2-40B4-BE49-F238E27FC236}">
                <a16:creationId xmlns:a16="http://schemas.microsoft.com/office/drawing/2014/main" id="{7ABDC549-59B2-5E6B-36E9-90AC550A1B9A}"/>
              </a:ext>
            </a:extLst>
          </p:cNvPr>
          <p:cNvGraphicFramePr>
            <a:graphicFrameLocks noChangeAspect="1"/>
          </p:cNvGraphicFramePr>
          <p:nvPr>
            <p:extLst>
              <p:ext uri="{D42A27DB-BD31-4B8C-83A1-F6EECF244321}">
                <p14:modId xmlns:p14="http://schemas.microsoft.com/office/powerpoint/2010/main" val="3512808689"/>
              </p:ext>
            </p:extLst>
          </p:nvPr>
        </p:nvGraphicFramePr>
        <p:xfrm>
          <a:off x="3504425" y="2726978"/>
          <a:ext cx="1124753" cy="702971"/>
        </p:xfrm>
        <a:graphic>
          <a:graphicData uri="http://schemas.openxmlformats.org/presentationml/2006/ole">
            <mc:AlternateContent xmlns:mc="http://schemas.openxmlformats.org/markup-compatibility/2006">
              <mc:Choice xmlns:v="urn:schemas-microsoft-com:vml" Requires="v">
                <p:oleObj spid="_x0000_s8719" name="Equation" r:id="rId13" imgW="685851" imgH="428775" progId="Equation.DSMT4">
                  <p:embed/>
                </p:oleObj>
              </mc:Choice>
              <mc:Fallback>
                <p:oleObj name="Equation" r:id="rId13" imgW="685851" imgH="428775" progId="Equation.DSMT4">
                  <p:embed/>
                  <p:pic>
                    <p:nvPicPr>
                      <p:cNvPr id="12" name="对象 11">
                        <a:extLst>
                          <a:ext uri="{FF2B5EF4-FFF2-40B4-BE49-F238E27FC236}">
                            <a16:creationId xmlns:a16="http://schemas.microsoft.com/office/drawing/2014/main" id="{7ABDC549-59B2-5E6B-36E9-90AC550A1B9A}"/>
                          </a:ext>
                        </a:extLst>
                      </p:cNvPr>
                      <p:cNvPicPr/>
                      <p:nvPr/>
                    </p:nvPicPr>
                    <p:blipFill>
                      <a:blip r:embed="rId14"/>
                      <a:stretch>
                        <a:fillRect/>
                      </a:stretch>
                    </p:blipFill>
                    <p:spPr>
                      <a:xfrm>
                        <a:off x="3504425" y="2726978"/>
                        <a:ext cx="1124753" cy="702971"/>
                      </a:xfrm>
                      <a:prstGeom prst="rect">
                        <a:avLst/>
                      </a:prstGeom>
                    </p:spPr>
                  </p:pic>
                </p:oleObj>
              </mc:Fallback>
            </mc:AlternateContent>
          </a:graphicData>
        </a:graphic>
      </p:graphicFrame>
      <p:grpSp>
        <p:nvGrpSpPr>
          <p:cNvPr id="8" name="组合 7">
            <a:extLst>
              <a:ext uri="{FF2B5EF4-FFF2-40B4-BE49-F238E27FC236}">
                <a16:creationId xmlns:a16="http://schemas.microsoft.com/office/drawing/2014/main" id="{A7F43A1A-9B2B-416F-A154-2E8FEA964BF3}"/>
              </a:ext>
            </a:extLst>
          </p:cNvPr>
          <p:cNvGrpSpPr/>
          <p:nvPr/>
        </p:nvGrpSpPr>
        <p:grpSpPr>
          <a:xfrm>
            <a:off x="98133" y="3359857"/>
            <a:ext cx="8170378" cy="465640"/>
            <a:chOff x="98133" y="4000389"/>
            <a:chExt cx="8170378" cy="465640"/>
          </a:xfrm>
        </p:grpSpPr>
        <p:sp>
          <p:nvSpPr>
            <p:cNvPr id="13" name="文本框 12">
              <a:extLst>
                <a:ext uri="{FF2B5EF4-FFF2-40B4-BE49-F238E27FC236}">
                  <a16:creationId xmlns:a16="http://schemas.microsoft.com/office/drawing/2014/main" id="{4D4B565E-609C-4426-F4E1-788CCFA7821D}"/>
                </a:ext>
              </a:extLst>
            </p:cNvPr>
            <p:cNvSpPr txBox="1"/>
            <p:nvPr/>
          </p:nvSpPr>
          <p:spPr>
            <a:xfrm>
              <a:off x="98133" y="4000389"/>
              <a:ext cx="8170378"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为确保安全，设安全系数为</a:t>
              </a:r>
              <a:r>
                <a:rPr lang="en-US" altLang="zh-CN" dirty="0">
                  <a:latin typeface="等线" panose="02010600030101010101" pitchFamily="2" charset="-122"/>
                  <a:ea typeface="等线" panose="02010600030101010101" pitchFamily="2" charset="-122"/>
                  <a:cs typeface="Times New Roman" panose="02020603050405020304" pitchFamily="18" charset="0"/>
                </a:rPr>
                <a:t>n</a:t>
              </a:r>
              <a:r>
                <a:rPr lang="zh-CN" altLang="en-US" dirty="0">
                  <a:latin typeface="等线" panose="02010600030101010101" pitchFamily="2" charset="-122"/>
                  <a:ea typeface="等线" panose="02010600030101010101" pitchFamily="2" charset="-122"/>
                  <a:cs typeface="Times New Roman" panose="02020603050405020304" pitchFamily="18" charset="0"/>
                </a:rPr>
                <a:t>，许用应力满足                   ，则最大可承载弯矩为：</a:t>
              </a:r>
            </a:p>
          </p:txBody>
        </p:sp>
        <p:graphicFrame>
          <p:nvGraphicFramePr>
            <p:cNvPr id="15" name="对象 14">
              <a:extLst>
                <a:ext uri="{FF2B5EF4-FFF2-40B4-BE49-F238E27FC236}">
                  <a16:creationId xmlns:a16="http://schemas.microsoft.com/office/drawing/2014/main" id="{29F933D2-CE4A-396B-111D-8BEFF87A6E14}"/>
                </a:ext>
              </a:extLst>
            </p:cNvPr>
            <p:cNvGraphicFramePr>
              <a:graphicFrameLocks noChangeAspect="1"/>
            </p:cNvGraphicFramePr>
            <p:nvPr>
              <p:extLst>
                <p:ext uri="{D42A27DB-BD31-4B8C-83A1-F6EECF244321}">
                  <p14:modId xmlns:p14="http://schemas.microsoft.com/office/powerpoint/2010/main" val="1447088773"/>
                </p:ext>
              </p:extLst>
            </p:nvPr>
          </p:nvGraphicFramePr>
          <p:xfrm>
            <a:off x="4683855" y="4086286"/>
            <a:ext cx="1073351" cy="367586"/>
          </p:xfrm>
          <a:graphic>
            <a:graphicData uri="http://schemas.openxmlformats.org/presentationml/2006/ole">
              <mc:AlternateContent xmlns:mc="http://schemas.openxmlformats.org/markup-compatibility/2006">
                <mc:Choice xmlns:v="urn:schemas-microsoft-com:vml" Requires="v">
                  <p:oleObj spid="_x0000_s8720" name="Equation" r:id="rId15" imgW="695212" imgH="237969" progId="Equation.DSMT4">
                    <p:embed/>
                  </p:oleObj>
                </mc:Choice>
                <mc:Fallback>
                  <p:oleObj name="Equation" r:id="rId15" imgW="695212" imgH="237969" progId="Equation.DSMT4">
                    <p:embed/>
                    <p:pic>
                      <p:nvPicPr>
                        <p:cNvPr id="15" name="对象 14">
                          <a:extLst>
                            <a:ext uri="{FF2B5EF4-FFF2-40B4-BE49-F238E27FC236}">
                              <a16:creationId xmlns:a16="http://schemas.microsoft.com/office/drawing/2014/main" id="{29F933D2-CE4A-396B-111D-8BEFF87A6E14}"/>
                            </a:ext>
                          </a:extLst>
                        </p:cNvPr>
                        <p:cNvPicPr/>
                        <p:nvPr/>
                      </p:nvPicPr>
                      <p:blipFill>
                        <a:blip r:embed="rId16"/>
                        <a:stretch>
                          <a:fillRect/>
                        </a:stretch>
                      </p:blipFill>
                      <p:spPr>
                        <a:xfrm>
                          <a:off x="4683855" y="4086286"/>
                          <a:ext cx="1073351" cy="367586"/>
                        </a:xfrm>
                        <a:prstGeom prst="rect">
                          <a:avLst/>
                        </a:prstGeom>
                      </p:spPr>
                    </p:pic>
                  </p:oleObj>
                </mc:Fallback>
              </mc:AlternateContent>
            </a:graphicData>
          </a:graphic>
        </p:graphicFrame>
      </p:grpSp>
      <p:graphicFrame>
        <p:nvGraphicFramePr>
          <p:cNvPr id="35" name="对象 34">
            <a:extLst>
              <a:ext uri="{FF2B5EF4-FFF2-40B4-BE49-F238E27FC236}">
                <a16:creationId xmlns:a16="http://schemas.microsoft.com/office/drawing/2014/main" id="{A0176CC4-5D5A-A43C-BD25-70A538DC9A25}"/>
              </a:ext>
            </a:extLst>
          </p:cNvPr>
          <p:cNvGraphicFramePr>
            <a:graphicFrameLocks noChangeAspect="1"/>
          </p:cNvGraphicFramePr>
          <p:nvPr>
            <p:extLst>
              <p:ext uri="{D42A27DB-BD31-4B8C-83A1-F6EECF244321}">
                <p14:modId xmlns:p14="http://schemas.microsoft.com/office/powerpoint/2010/main" val="1249044578"/>
              </p:ext>
            </p:extLst>
          </p:nvPr>
        </p:nvGraphicFramePr>
        <p:xfrm>
          <a:off x="3284598" y="3846608"/>
          <a:ext cx="1917296" cy="718986"/>
        </p:xfrm>
        <a:graphic>
          <a:graphicData uri="http://schemas.openxmlformats.org/presentationml/2006/ole">
            <mc:AlternateContent xmlns:mc="http://schemas.openxmlformats.org/markup-compatibility/2006">
              <mc:Choice xmlns:v="urn:schemas-microsoft-com:vml" Requires="v">
                <p:oleObj spid="_x0000_s8721" name="Equation" r:id="rId17" imgW="1219411" imgH="457216" progId="Equation.DSMT4">
                  <p:embed/>
                </p:oleObj>
              </mc:Choice>
              <mc:Fallback>
                <p:oleObj name="Equation" r:id="rId17" imgW="1219411" imgH="457216" progId="Equation.DSMT4">
                  <p:embed/>
                  <p:pic>
                    <p:nvPicPr>
                      <p:cNvPr id="35" name="对象 34">
                        <a:extLst>
                          <a:ext uri="{FF2B5EF4-FFF2-40B4-BE49-F238E27FC236}">
                            <a16:creationId xmlns:a16="http://schemas.microsoft.com/office/drawing/2014/main" id="{A0176CC4-5D5A-A43C-BD25-70A538DC9A25}"/>
                          </a:ext>
                        </a:extLst>
                      </p:cNvPr>
                      <p:cNvPicPr/>
                      <p:nvPr/>
                    </p:nvPicPr>
                    <p:blipFill>
                      <a:blip r:embed="rId18"/>
                      <a:stretch>
                        <a:fillRect/>
                      </a:stretch>
                    </p:blipFill>
                    <p:spPr>
                      <a:xfrm>
                        <a:off x="3284598" y="3846608"/>
                        <a:ext cx="1917296" cy="71898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965A3132-B544-0DDA-ED08-498B26FC382A}"/>
              </a:ext>
            </a:extLst>
          </p:cNvPr>
          <p:cNvSpPr txBox="1"/>
          <p:nvPr/>
        </p:nvSpPr>
        <p:spPr>
          <a:xfrm>
            <a:off x="98133" y="4540664"/>
            <a:ext cx="8798750"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对于使用的圆形截面梁，代入相关参数，令安全系数为</a:t>
            </a:r>
            <a:r>
              <a:rPr lang="en-US" altLang="zh-CN" dirty="0">
                <a:latin typeface="等线" panose="02010600030101010101" pitchFamily="2" charset="-122"/>
                <a:ea typeface="等线" panose="02010600030101010101" pitchFamily="2" charset="-122"/>
                <a:cs typeface="Times New Roman" panose="02020603050405020304" pitchFamily="18" charset="0"/>
              </a:rPr>
              <a:t>3</a:t>
            </a:r>
            <a:r>
              <a:rPr lang="zh-CN" altLang="en-US" dirty="0">
                <a:latin typeface="等线" panose="02010600030101010101" pitchFamily="2" charset="-122"/>
                <a:ea typeface="等线" panose="02010600030101010101" pitchFamily="2" charset="-122"/>
                <a:cs typeface="Times New Roman" panose="02020603050405020304" pitchFamily="18" charset="0"/>
              </a:rPr>
              <a:t>，计算得：</a:t>
            </a:r>
          </a:p>
        </p:txBody>
      </p:sp>
      <p:graphicFrame>
        <p:nvGraphicFramePr>
          <p:cNvPr id="37" name="对象 36">
            <a:extLst>
              <a:ext uri="{FF2B5EF4-FFF2-40B4-BE49-F238E27FC236}">
                <a16:creationId xmlns:a16="http://schemas.microsoft.com/office/drawing/2014/main" id="{349D47D4-D9A2-2F97-1B7C-BADC71E52352}"/>
              </a:ext>
            </a:extLst>
          </p:cNvPr>
          <p:cNvGraphicFramePr>
            <a:graphicFrameLocks noChangeAspect="1"/>
          </p:cNvGraphicFramePr>
          <p:nvPr>
            <p:extLst>
              <p:ext uri="{D42A27DB-BD31-4B8C-83A1-F6EECF244321}">
                <p14:modId xmlns:p14="http://schemas.microsoft.com/office/powerpoint/2010/main" val="2327692987"/>
              </p:ext>
            </p:extLst>
          </p:nvPr>
        </p:nvGraphicFramePr>
        <p:xfrm>
          <a:off x="3284598" y="4988714"/>
          <a:ext cx="2172212" cy="593648"/>
        </p:xfrm>
        <a:graphic>
          <a:graphicData uri="http://schemas.openxmlformats.org/presentationml/2006/ole">
            <mc:AlternateContent xmlns:mc="http://schemas.openxmlformats.org/markup-compatibility/2006">
              <mc:Choice xmlns:v="urn:schemas-microsoft-com:vml" Requires="v">
                <p:oleObj spid="_x0000_s8722" name="Equation" r:id="rId19" imgW="1533714" imgH="419055" progId="Equation.DSMT4">
                  <p:embed/>
                </p:oleObj>
              </mc:Choice>
              <mc:Fallback>
                <p:oleObj name="Equation" r:id="rId19" imgW="1533714" imgH="419055" progId="Equation.DSMT4">
                  <p:embed/>
                  <p:pic>
                    <p:nvPicPr>
                      <p:cNvPr id="37" name="对象 36">
                        <a:extLst>
                          <a:ext uri="{FF2B5EF4-FFF2-40B4-BE49-F238E27FC236}">
                            <a16:creationId xmlns:a16="http://schemas.microsoft.com/office/drawing/2014/main" id="{349D47D4-D9A2-2F97-1B7C-BADC71E52352}"/>
                          </a:ext>
                        </a:extLst>
                      </p:cNvPr>
                      <p:cNvPicPr/>
                      <p:nvPr/>
                    </p:nvPicPr>
                    <p:blipFill>
                      <a:blip r:embed="rId20"/>
                      <a:stretch>
                        <a:fillRect/>
                      </a:stretch>
                    </p:blipFill>
                    <p:spPr>
                      <a:xfrm>
                        <a:off x="3284598" y="4988714"/>
                        <a:ext cx="2172212" cy="593648"/>
                      </a:xfrm>
                      <a:prstGeom prst="rect">
                        <a:avLst/>
                      </a:prstGeom>
                    </p:spPr>
                  </p:pic>
                </p:oleObj>
              </mc:Fallback>
            </mc:AlternateContent>
          </a:graphicData>
        </a:graphic>
      </p:graphicFrame>
      <p:grpSp>
        <p:nvGrpSpPr>
          <p:cNvPr id="16" name="组合 15">
            <a:extLst>
              <a:ext uri="{FF2B5EF4-FFF2-40B4-BE49-F238E27FC236}">
                <a16:creationId xmlns:a16="http://schemas.microsoft.com/office/drawing/2014/main" id="{6074A707-9170-4FF0-A3FF-C7F26AB13DB1}"/>
              </a:ext>
            </a:extLst>
          </p:cNvPr>
          <p:cNvGrpSpPr/>
          <p:nvPr/>
        </p:nvGrpSpPr>
        <p:grpSpPr>
          <a:xfrm>
            <a:off x="160692" y="5614506"/>
            <a:ext cx="7136428" cy="465640"/>
            <a:chOff x="841502" y="6129133"/>
            <a:chExt cx="7136428" cy="465640"/>
          </a:xfrm>
        </p:grpSpPr>
        <p:sp>
          <p:nvSpPr>
            <p:cNvPr id="38" name="文本框 37">
              <a:extLst>
                <a:ext uri="{FF2B5EF4-FFF2-40B4-BE49-F238E27FC236}">
                  <a16:creationId xmlns:a16="http://schemas.microsoft.com/office/drawing/2014/main" id="{BB94036D-66D6-2550-A96F-A8C5B795CC9B}"/>
                </a:ext>
              </a:extLst>
            </p:cNvPr>
            <p:cNvSpPr txBox="1"/>
            <p:nvPr/>
          </p:nvSpPr>
          <p:spPr>
            <a:xfrm>
              <a:off x="841502" y="6129133"/>
              <a:ext cx="7136428"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使用的铝合金通常                                          ，因此强度满足要求。</a:t>
              </a:r>
            </a:p>
          </p:txBody>
        </p:sp>
        <p:graphicFrame>
          <p:nvGraphicFramePr>
            <p:cNvPr id="39" name="对象 38">
              <a:extLst>
                <a:ext uri="{FF2B5EF4-FFF2-40B4-BE49-F238E27FC236}">
                  <a16:creationId xmlns:a16="http://schemas.microsoft.com/office/drawing/2014/main" id="{0FFF10DE-330C-68F4-0E3A-3AB175FFD5E0}"/>
                </a:ext>
              </a:extLst>
            </p:cNvPr>
            <p:cNvGraphicFramePr>
              <a:graphicFrameLocks noChangeAspect="1"/>
            </p:cNvGraphicFramePr>
            <p:nvPr>
              <p:extLst>
                <p:ext uri="{D42A27DB-BD31-4B8C-83A1-F6EECF244321}">
                  <p14:modId xmlns:p14="http://schemas.microsoft.com/office/powerpoint/2010/main" val="3924179580"/>
                </p:ext>
              </p:extLst>
            </p:nvPr>
          </p:nvGraphicFramePr>
          <p:xfrm>
            <a:off x="2797157" y="6214735"/>
            <a:ext cx="2567508" cy="368983"/>
          </p:xfrm>
          <a:graphic>
            <a:graphicData uri="http://schemas.openxmlformats.org/presentationml/2006/ole">
              <mc:AlternateContent xmlns:mc="http://schemas.openxmlformats.org/markup-compatibility/2006">
                <mc:Choice xmlns:v="urn:schemas-microsoft-com:vml" Requires="v">
                  <p:oleObj spid="_x0000_s8723" name="Equation" r:id="rId21" imgW="1590959" imgH="228608" progId="Equation.DSMT4">
                    <p:embed/>
                  </p:oleObj>
                </mc:Choice>
                <mc:Fallback>
                  <p:oleObj name="Equation" r:id="rId21" imgW="1590959" imgH="228608" progId="Equation.DSMT4">
                    <p:embed/>
                    <p:pic>
                      <p:nvPicPr>
                        <p:cNvPr id="39" name="对象 38">
                          <a:extLst>
                            <a:ext uri="{FF2B5EF4-FFF2-40B4-BE49-F238E27FC236}">
                              <a16:creationId xmlns:a16="http://schemas.microsoft.com/office/drawing/2014/main" id="{0FFF10DE-330C-68F4-0E3A-3AB175FFD5E0}"/>
                            </a:ext>
                          </a:extLst>
                        </p:cNvPr>
                        <p:cNvPicPr/>
                        <p:nvPr/>
                      </p:nvPicPr>
                      <p:blipFill>
                        <a:blip r:embed="rId22"/>
                        <a:stretch>
                          <a:fillRect/>
                        </a:stretch>
                      </p:blipFill>
                      <p:spPr>
                        <a:xfrm>
                          <a:off x="2797157" y="6214735"/>
                          <a:ext cx="2567508" cy="368983"/>
                        </a:xfrm>
                        <a:prstGeom prst="rect">
                          <a:avLst/>
                        </a:prstGeom>
                      </p:spPr>
                    </p:pic>
                  </p:oleObj>
                </mc:Fallback>
              </mc:AlternateContent>
            </a:graphicData>
          </a:graphic>
        </p:graphicFrame>
      </p:grpSp>
    </p:spTree>
    <p:extLst>
      <p:ext uri="{BB962C8B-B14F-4D97-AF65-F5344CB8AC3E}">
        <p14:creationId xmlns:p14="http://schemas.microsoft.com/office/powerpoint/2010/main" val="10302406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4" cstate="screen">
            <a:duotone>
              <a:prstClr val="black"/>
              <a:srgbClr val="CFA4F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等线" panose="02010600030101010101" pitchFamily="2" charset="-122"/>
                <a:ea typeface="等线" panose="02010600030101010101" pitchFamily="2" charset="-122"/>
                <a:cs typeface="Times New Roman" panose="02020603050405020304" pitchFamily="18" charset="0"/>
              </a:rPr>
              <a:pPr/>
              <a:t>22</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96D9CD8-7806-ABE4-9F43-836BF986B9E0}"/>
              </a:ext>
            </a:extLst>
          </p:cNvPr>
          <p:cNvPicPr>
            <a:picLocks noChangeAspect="1"/>
          </p:cNvPicPr>
          <p:nvPr/>
        </p:nvPicPr>
        <p:blipFill>
          <a:blip r:embed="rId8"/>
          <a:stretch>
            <a:fillRect/>
          </a:stretch>
        </p:blipFill>
        <p:spPr>
          <a:xfrm>
            <a:off x="6739447" y="625019"/>
            <a:ext cx="2404553" cy="2176547"/>
          </a:xfrm>
          <a:prstGeom prst="rect">
            <a:avLst/>
          </a:prstGeom>
        </p:spPr>
      </p:pic>
      <p:sp>
        <p:nvSpPr>
          <p:cNvPr id="7" name="文本框 6">
            <a:extLst>
              <a:ext uri="{FF2B5EF4-FFF2-40B4-BE49-F238E27FC236}">
                <a16:creationId xmlns:a16="http://schemas.microsoft.com/office/drawing/2014/main" id="{9E5C7A08-2C91-4425-3CB0-51B5393C4EFB}"/>
              </a:ext>
            </a:extLst>
          </p:cNvPr>
          <p:cNvSpPr txBox="1"/>
          <p:nvPr/>
        </p:nvSpPr>
        <p:spPr>
          <a:xfrm>
            <a:off x="160692" y="610304"/>
            <a:ext cx="3906111" cy="507127"/>
          </a:xfrm>
          <a:prstGeom prst="rect">
            <a:avLst/>
          </a:prstGeom>
          <a:noFill/>
        </p:spPr>
        <p:txBody>
          <a:bodyPr wrap="square">
            <a:spAutoFit/>
          </a:bodyPr>
          <a:lstStyle/>
          <a:p>
            <a:pPr>
              <a:lnSpc>
                <a:spcPct val="150000"/>
              </a:lnSpc>
            </a:pPr>
            <a:r>
              <a:rPr lang="zh-CN" altLang="zh-CN" sz="2000" b="1"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卫星支柱压杆</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校核</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4D589E2-FE80-879C-E707-FC030FE7E555}"/>
              </a:ext>
            </a:extLst>
          </p:cNvPr>
          <p:cNvSpPr txBox="1"/>
          <p:nvPr/>
        </p:nvSpPr>
        <p:spPr>
          <a:xfrm>
            <a:off x="160692" y="1133484"/>
            <a:ext cx="6701502" cy="873572"/>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从悬臂梁处将该支柱分为上下两段压杆，设上段长度    ，下段长度     ，整体截面半径    。</a:t>
            </a:r>
          </a:p>
        </p:txBody>
      </p:sp>
      <p:graphicFrame>
        <p:nvGraphicFramePr>
          <p:cNvPr id="5" name="对象 4">
            <a:extLst>
              <a:ext uri="{FF2B5EF4-FFF2-40B4-BE49-F238E27FC236}">
                <a16:creationId xmlns:a16="http://schemas.microsoft.com/office/drawing/2014/main" id="{A052C07E-1CF6-23CC-ECBA-969CEF6716E8}"/>
              </a:ext>
            </a:extLst>
          </p:cNvPr>
          <p:cNvGraphicFramePr>
            <a:graphicFrameLocks noChangeAspect="1"/>
          </p:cNvGraphicFramePr>
          <p:nvPr/>
        </p:nvGraphicFramePr>
        <p:xfrm>
          <a:off x="5561902" y="1215300"/>
          <a:ext cx="218114" cy="402672"/>
        </p:xfrm>
        <a:graphic>
          <a:graphicData uri="http://schemas.openxmlformats.org/presentationml/2006/ole">
            <mc:AlternateContent xmlns:mc="http://schemas.openxmlformats.org/markup-compatibility/2006">
              <mc:Choice xmlns:v="urn:schemas-microsoft-com:vml" Requires="v">
                <p:oleObj spid="_x0000_s7111" name="Equation" r:id="rId9" imgW="123849" imgH="228608" progId="Equation.DSMT4">
                  <p:embed/>
                </p:oleObj>
              </mc:Choice>
              <mc:Fallback>
                <p:oleObj name="Equation" r:id="rId9" imgW="123849" imgH="228608" progId="Equation.DSMT4">
                  <p:embed/>
                  <p:pic>
                    <p:nvPicPr>
                      <p:cNvPr id="5" name="对象 4">
                        <a:extLst>
                          <a:ext uri="{FF2B5EF4-FFF2-40B4-BE49-F238E27FC236}">
                            <a16:creationId xmlns:a16="http://schemas.microsoft.com/office/drawing/2014/main" id="{A052C07E-1CF6-23CC-ECBA-969CEF6716E8}"/>
                          </a:ext>
                        </a:extLst>
                      </p:cNvPr>
                      <p:cNvPicPr/>
                      <p:nvPr/>
                    </p:nvPicPr>
                    <p:blipFill>
                      <a:blip r:embed="rId10"/>
                      <a:stretch>
                        <a:fillRect/>
                      </a:stretch>
                    </p:blipFill>
                    <p:spPr>
                      <a:xfrm>
                        <a:off x="5561902" y="1215300"/>
                        <a:ext cx="218114" cy="40267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E328C14-3979-518F-B2FD-4E161B875169}"/>
              </a:ext>
            </a:extLst>
          </p:cNvPr>
          <p:cNvGraphicFramePr>
            <a:graphicFrameLocks noChangeAspect="1"/>
          </p:cNvGraphicFramePr>
          <p:nvPr/>
        </p:nvGraphicFramePr>
        <p:xfrm>
          <a:off x="485974" y="1614468"/>
          <a:ext cx="254860" cy="470511"/>
        </p:xfrm>
        <a:graphic>
          <a:graphicData uri="http://schemas.openxmlformats.org/presentationml/2006/ole">
            <mc:AlternateContent xmlns:mc="http://schemas.openxmlformats.org/markup-compatibility/2006">
              <mc:Choice xmlns:v="urn:schemas-microsoft-com:vml" Requires="v">
                <p:oleObj spid="_x0000_s7112" name="Equation" r:id="rId11" imgW="123849" imgH="228608" progId="Equation.DSMT4">
                  <p:embed/>
                </p:oleObj>
              </mc:Choice>
              <mc:Fallback>
                <p:oleObj name="Equation" r:id="rId11" imgW="123849" imgH="228608" progId="Equation.DSMT4">
                  <p:embed/>
                  <p:pic>
                    <p:nvPicPr>
                      <p:cNvPr id="8" name="对象 7">
                        <a:extLst>
                          <a:ext uri="{FF2B5EF4-FFF2-40B4-BE49-F238E27FC236}">
                            <a16:creationId xmlns:a16="http://schemas.microsoft.com/office/drawing/2014/main" id="{BE328C14-3979-518F-B2FD-4E161B875169}"/>
                          </a:ext>
                        </a:extLst>
                      </p:cNvPr>
                      <p:cNvPicPr/>
                      <p:nvPr/>
                    </p:nvPicPr>
                    <p:blipFill>
                      <a:blip r:embed="rId12"/>
                      <a:stretch>
                        <a:fillRect/>
                      </a:stretch>
                    </p:blipFill>
                    <p:spPr>
                      <a:xfrm>
                        <a:off x="485974" y="1614468"/>
                        <a:ext cx="254860" cy="47051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84A66EA-A803-24EA-2868-66589A67D5D4}"/>
              </a:ext>
            </a:extLst>
          </p:cNvPr>
          <p:cNvGraphicFramePr>
            <a:graphicFrameLocks noChangeAspect="1"/>
          </p:cNvGraphicFramePr>
          <p:nvPr/>
        </p:nvGraphicFramePr>
        <p:xfrm>
          <a:off x="2390861" y="1701054"/>
          <a:ext cx="254861" cy="297338"/>
        </p:xfrm>
        <a:graphic>
          <a:graphicData uri="http://schemas.openxmlformats.org/presentationml/2006/ole">
            <mc:AlternateContent xmlns:mc="http://schemas.openxmlformats.org/markup-compatibility/2006">
              <mc:Choice xmlns:v="urn:schemas-microsoft-com:vml" Requires="v">
                <p:oleObj spid="_x0000_s7113" name="Equation" r:id="rId13" imgW="114489" imgH="133205" progId="Equation.DSMT4">
                  <p:embed/>
                </p:oleObj>
              </mc:Choice>
              <mc:Fallback>
                <p:oleObj name="Equation" r:id="rId13" imgW="114489" imgH="133205" progId="Equation.DSMT4">
                  <p:embed/>
                  <p:pic>
                    <p:nvPicPr>
                      <p:cNvPr id="16" name="对象 15">
                        <a:extLst>
                          <a:ext uri="{FF2B5EF4-FFF2-40B4-BE49-F238E27FC236}">
                            <a16:creationId xmlns:a16="http://schemas.microsoft.com/office/drawing/2014/main" id="{584A66EA-A803-24EA-2868-66589A67D5D4}"/>
                          </a:ext>
                        </a:extLst>
                      </p:cNvPr>
                      <p:cNvPicPr/>
                      <p:nvPr/>
                    </p:nvPicPr>
                    <p:blipFill>
                      <a:blip r:embed="rId14"/>
                      <a:stretch>
                        <a:fillRect/>
                      </a:stretch>
                    </p:blipFill>
                    <p:spPr>
                      <a:xfrm>
                        <a:off x="2390861" y="1701054"/>
                        <a:ext cx="254861" cy="297338"/>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FAFD0736-8323-9748-2CA3-9E171F7F1FB7}"/>
              </a:ext>
            </a:extLst>
          </p:cNvPr>
          <p:cNvSpPr txBox="1"/>
          <p:nvPr/>
        </p:nvSpPr>
        <p:spPr>
          <a:xfrm>
            <a:off x="160692" y="2007056"/>
            <a:ext cx="6701502" cy="873572"/>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对于上段压杆，可将其看作是一端固支、一端自由的压杆系统，因此其临界压力满足：</a:t>
            </a:r>
          </a:p>
        </p:txBody>
      </p:sp>
      <p:graphicFrame>
        <p:nvGraphicFramePr>
          <p:cNvPr id="19" name="对象 18">
            <a:extLst>
              <a:ext uri="{FF2B5EF4-FFF2-40B4-BE49-F238E27FC236}">
                <a16:creationId xmlns:a16="http://schemas.microsoft.com/office/drawing/2014/main" id="{678566A3-0ABA-20CE-733C-232D2D44DDB9}"/>
              </a:ext>
            </a:extLst>
          </p:cNvPr>
          <p:cNvGraphicFramePr>
            <a:graphicFrameLocks noChangeAspect="1"/>
          </p:cNvGraphicFramePr>
          <p:nvPr/>
        </p:nvGraphicFramePr>
        <p:xfrm>
          <a:off x="3113542" y="2704199"/>
          <a:ext cx="2916916" cy="736309"/>
        </p:xfrm>
        <a:graphic>
          <a:graphicData uri="http://schemas.openxmlformats.org/presentationml/2006/ole">
            <mc:AlternateContent xmlns:mc="http://schemas.openxmlformats.org/markup-compatibility/2006">
              <mc:Choice xmlns:v="urn:schemas-microsoft-com:vml" Requires="v">
                <p:oleObj spid="_x0000_s7114" name="Equation" r:id="rId15" imgW="1962146" imgH="495378" progId="Equation.DSMT4">
                  <p:embed/>
                </p:oleObj>
              </mc:Choice>
              <mc:Fallback>
                <p:oleObj name="Equation" r:id="rId15" imgW="1962146" imgH="495378" progId="Equation.DSMT4">
                  <p:embed/>
                  <p:pic>
                    <p:nvPicPr>
                      <p:cNvPr id="19" name="对象 18">
                        <a:extLst>
                          <a:ext uri="{FF2B5EF4-FFF2-40B4-BE49-F238E27FC236}">
                            <a16:creationId xmlns:a16="http://schemas.microsoft.com/office/drawing/2014/main" id="{678566A3-0ABA-20CE-733C-232D2D44DDB9}"/>
                          </a:ext>
                        </a:extLst>
                      </p:cNvPr>
                      <p:cNvPicPr/>
                      <p:nvPr/>
                    </p:nvPicPr>
                    <p:blipFill>
                      <a:blip r:embed="rId16"/>
                      <a:stretch>
                        <a:fillRect/>
                      </a:stretch>
                    </p:blipFill>
                    <p:spPr>
                      <a:xfrm>
                        <a:off x="3113542" y="2704199"/>
                        <a:ext cx="2916916" cy="736309"/>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25EE88EA-3139-E01F-7EDD-C0E1A540D4FE}"/>
              </a:ext>
            </a:extLst>
          </p:cNvPr>
          <p:cNvSpPr txBox="1"/>
          <p:nvPr/>
        </p:nvSpPr>
        <p:spPr>
          <a:xfrm>
            <a:off x="160692" y="3269712"/>
            <a:ext cx="8832306" cy="873572"/>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对于下段压杆，其主要组成部分为电缸，其刚度较大，因此不需校核。</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设安全系数为</a:t>
            </a:r>
            <a:r>
              <a:rPr lang="en-US" altLang="zh-CN" dirty="0">
                <a:latin typeface="等线" panose="02010600030101010101" pitchFamily="2" charset="-122"/>
                <a:ea typeface="等线" panose="02010600030101010101" pitchFamily="2" charset="-122"/>
                <a:cs typeface="Times New Roman" panose="02020603050405020304" pitchFamily="18" charset="0"/>
              </a:rPr>
              <a:t>3</a:t>
            </a:r>
            <a:r>
              <a:rPr lang="zh-CN" altLang="en-US" dirty="0">
                <a:latin typeface="等线" panose="02010600030101010101" pitchFamily="2" charset="-122"/>
                <a:ea typeface="等线" panose="02010600030101010101" pitchFamily="2" charset="-122"/>
                <a:cs typeface="Times New Roman" panose="02020603050405020304" pitchFamily="18" charset="0"/>
              </a:rPr>
              <a:t>，则许用最大压力为：</a:t>
            </a:r>
          </a:p>
        </p:txBody>
      </p:sp>
      <p:graphicFrame>
        <p:nvGraphicFramePr>
          <p:cNvPr id="21" name="对象 20">
            <a:extLst>
              <a:ext uri="{FF2B5EF4-FFF2-40B4-BE49-F238E27FC236}">
                <a16:creationId xmlns:a16="http://schemas.microsoft.com/office/drawing/2014/main" id="{F2B73497-FFDB-0F57-52EB-B78264245594}"/>
              </a:ext>
            </a:extLst>
          </p:cNvPr>
          <p:cNvGraphicFramePr>
            <a:graphicFrameLocks noChangeAspect="1"/>
          </p:cNvGraphicFramePr>
          <p:nvPr>
            <p:extLst>
              <p:ext uri="{D42A27DB-BD31-4B8C-83A1-F6EECF244321}">
                <p14:modId xmlns:p14="http://schemas.microsoft.com/office/powerpoint/2010/main" val="3988181941"/>
              </p:ext>
            </p:extLst>
          </p:nvPr>
        </p:nvGraphicFramePr>
        <p:xfrm>
          <a:off x="3582716" y="4072466"/>
          <a:ext cx="1979186" cy="873572"/>
        </p:xfrm>
        <a:graphic>
          <a:graphicData uri="http://schemas.openxmlformats.org/presentationml/2006/ole">
            <mc:AlternateContent xmlns:mc="http://schemas.openxmlformats.org/markup-compatibility/2006">
              <mc:Choice xmlns:v="urn:schemas-microsoft-com:vml" Requires="v">
                <p:oleObj spid="_x0000_s7115" name="Equation" r:id="rId17" imgW="1381063" imgH="609502" progId="Equation.DSMT4">
                  <p:embed/>
                </p:oleObj>
              </mc:Choice>
              <mc:Fallback>
                <p:oleObj name="Equation" r:id="rId17" imgW="1381063" imgH="609502" progId="Equation.DSMT4">
                  <p:embed/>
                  <p:pic>
                    <p:nvPicPr>
                      <p:cNvPr id="21" name="对象 20">
                        <a:extLst>
                          <a:ext uri="{FF2B5EF4-FFF2-40B4-BE49-F238E27FC236}">
                            <a16:creationId xmlns:a16="http://schemas.microsoft.com/office/drawing/2014/main" id="{F2B73497-FFDB-0F57-52EB-B78264245594}"/>
                          </a:ext>
                        </a:extLst>
                      </p:cNvPr>
                      <p:cNvPicPr/>
                      <p:nvPr/>
                    </p:nvPicPr>
                    <p:blipFill>
                      <a:blip r:embed="rId18"/>
                      <a:stretch>
                        <a:fillRect/>
                      </a:stretch>
                    </p:blipFill>
                    <p:spPr>
                      <a:xfrm>
                        <a:off x="3582716" y="4072466"/>
                        <a:ext cx="1979186" cy="873572"/>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89569472-1589-4942-02D6-AC71ED97F044}"/>
              </a:ext>
            </a:extLst>
          </p:cNvPr>
          <p:cNvSpPr txBox="1"/>
          <p:nvPr/>
        </p:nvSpPr>
        <p:spPr>
          <a:xfrm>
            <a:off x="160692" y="4915130"/>
            <a:ext cx="8832306"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查得铝合金弹性模量为</a:t>
            </a:r>
            <a:r>
              <a:rPr lang="en-US" altLang="zh-CN" dirty="0">
                <a:latin typeface="等线" panose="02010600030101010101" pitchFamily="2" charset="-122"/>
                <a:ea typeface="等线" panose="02010600030101010101" pitchFamily="2" charset="-122"/>
                <a:cs typeface="Times New Roman" panose="02020603050405020304" pitchFamily="18" charset="0"/>
              </a:rPr>
              <a:t>200GPa</a:t>
            </a:r>
            <a:r>
              <a:rPr lang="zh-CN" altLang="en-US" dirty="0">
                <a:latin typeface="等线" panose="02010600030101010101" pitchFamily="2" charset="-122"/>
                <a:ea typeface="等线" panose="02010600030101010101" pitchFamily="2" charset="-122"/>
                <a:cs typeface="Times New Roman" panose="02020603050405020304" pitchFamily="18" charset="0"/>
              </a:rPr>
              <a:t>，支柱满足                                 ，代入上式计算得：</a:t>
            </a:r>
          </a:p>
        </p:txBody>
      </p:sp>
      <p:graphicFrame>
        <p:nvGraphicFramePr>
          <p:cNvPr id="24" name="对象 23">
            <a:extLst>
              <a:ext uri="{FF2B5EF4-FFF2-40B4-BE49-F238E27FC236}">
                <a16:creationId xmlns:a16="http://schemas.microsoft.com/office/drawing/2014/main" id="{76C72096-FDA4-478F-45AE-6C2055278354}"/>
              </a:ext>
            </a:extLst>
          </p:cNvPr>
          <p:cNvGraphicFramePr>
            <a:graphicFrameLocks noChangeAspect="1"/>
          </p:cNvGraphicFramePr>
          <p:nvPr/>
        </p:nvGraphicFramePr>
        <p:xfrm>
          <a:off x="4501202" y="5046701"/>
          <a:ext cx="1873104" cy="351207"/>
        </p:xfrm>
        <a:graphic>
          <a:graphicData uri="http://schemas.openxmlformats.org/presentationml/2006/ole">
            <mc:AlternateContent xmlns:mc="http://schemas.openxmlformats.org/markup-compatibility/2006">
              <mc:Choice xmlns:v="urn:schemas-microsoft-com:vml" Requires="v">
                <p:oleObj spid="_x0000_s7116" name="Equation" r:id="rId19" imgW="1219411" imgH="228608" progId="Equation.DSMT4">
                  <p:embed/>
                </p:oleObj>
              </mc:Choice>
              <mc:Fallback>
                <p:oleObj name="Equation" r:id="rId19" imgW="1219411" imgH="228608" progId="Equation.DSMT4">
                  <p:embed/>
                  <p:pic>
                    <p:nvPicPr>
                      <p:cNvPr id="24" name="对象 23">
                        <a:extLst>
                          <a:ext uri="{FF2B5EF4-FFF2-40B4-BE49-F238E27FC236}">
                            <a16:creationId xmlns:a16="http://schemas.microsoft.com/office/drawing/2014/main" id="{76C72096-FDA4-478F-45AE-6C2055278354}"/>
                          </a:ext>
                        </a:extLst>
                      </p:cNvPr>
                      <p:cNvPicPr/>
                      <p:nvPr/>
                    </p:nvPicPr>
                    <p:blipFill>
                      <a:blip r:embed="rId20"/>
                      <a:stretch>
                        <a:fillRect/>
                      </a:stretch>
                    </p:blipFill>
                    <p:spPr>
                      <a:xfrm>
                        <a:off x="4501202" y="5046701"/>
                        <a:ext cx="1873104" cy="351207"/>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45DB6AD1-2B29-E04D-85FF-0AD191016D02}"/>
              </a:ext>
            </a:extLst>
          </p:cNvPr>
          <p:cNvGraphicFramePr>
            <a:graphicFrameLocks noChangeAspect="1"/>
          </p:cNvGraphicFramePr>
          <p:nvPr/>
        </p:nvGraphicFramePr>
        <p:xfrm>
          <a:off x="3939827" y="5397908"/>
          <a:ext cx="1264345" cy="351207"/>
        </p:xfrm>
        <a:graphic>
          <a:graphicData uri="http://schemas.openxmlformats.org/presentationml/2006/ole">
            <mc:AlternateContent xmlns:mc="http://schemas.openxmlformats.org/markup-compatibility/2006">
              <mc:Choice xmlns:v="urn:schemas-microsoft-com:vml" Requires="v">
                <p:oleObj spid="_x0000_s7117" name="Equation" r:id="rId21" imgW="857224" imgH="237969" progId="Equation.DSMT4">
                  <p:embed/>
                </p:oleObj>
              </mc:Choice>
              <mc:Fallback>
                <p:oleObj name="Equation" r:id="rId21" imgW="857224" imgH="237969" progId="Equation.DSMT4">
                  <p:embed/>
                  <p:pic>
                    <p:nvPicPr>
                      <p:cNvPr id="25" name="对象 24">
                        <a:extLst>
                          <a:ext uri="{FF2B5EF4-FFF2-40B4-BE49-F238E27FC236}">
                            <a16:creationId xmlns:a16="http://schemas.microsoft.com/office/drawing/2014/main" id="{45DB6AD1-2B29-E04D-85FF-0AD191016D02}"/>
                          </a:ext>
                        </a:extLst>
                      </p:cNvPr>
                      <p:cNvPicPr/>
                      <p:nvPr/>
                    </p:nvPicPr>
                    <p:blipFill>
                      <a:blip r:embed="rId22"/>
                      <a:stretch>
                        <a:fillRect/>
                      </a:stretch>
                    </p:blipFill>
                    <p:spPr>
                      <a:xfrm>
                        <a:off x="3939827" y="5397908"/>
                        <a:ext cx="1264345" cy="351207"/>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AE0B2191-FA19-FECA-0DD2-C33282DD0B79}"/>
              </a:ext>
            </a:extLst>
          </p:cNvPr>
          <p:cNvSpPr txBox="1"/>
          <p:nvPr/>
        </p:nvSpPr>
        <p:spPr>
          <a:xfrm>
            <a:off x="160692" y="5663244"/>
            <a:ext cx="8832306" cy="465640"/>
          </a:xfrm>
          <a:prstGeom prst="rect">
            <a:avLst/>
          </a:prstGeom>
          <a:noFill/>
        </p:spPr>
        <p:txBody>
          <a:bodyPr wrap="square" rtlCol="0">
            <a:spAutoFit/>
          </a:bodyPr>
          <a:lstStyle/>
          <a:p>
            <a:pPr>
              <a:lnSpc>
                <a:spcPct val="150000"/>
              </a:lnSpc>
            </a:pPr>
            <a:r>
              <a:rPr lang="zh-CN" altLang="en-US" dirty="0">
                <a:latin typeface="等线" panose="02010600030101010101" pitchFamily="2" charset="-122"/>
                <a:ea typeface="等线" panose="02010600030101010101" pitchFamily="2" charset="-122"/>
                <a:cs typeface="Times New Roman" panose="02020603050405020304" pitchFamily="18" charset="0"/>
              </a:rPr>
              <a:t>卫星部分总质量                    ，压力满足：</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，因此强度合格。</a:t>
            </a:r>
          </a:p>
        </p:txBody>
      </p:sp>
      <p:graphicFrame>
        <p:nvGraphicFramePr>
          <p:cNvPr id="27" name="对象 26">
            <a:extLst>
              <a:ext uri="{FF2B5EF4-FFF2-40B4-BE49-F238E27FC236}">
                <a16:creationId xmlns:a16="http://schemas.microsoft.com/office/drawing/2014/main" id="{E331DD9F-D34B-C3C3-9EB6-F6C83C590AFE}"/>
              </a:ext>
            </a:extLst>
          </p:cNvPr>
          <p:cNvGraphicFramePr>
            <a:graphicFrameLocks noChangeAspect="1"/>
          </p:cNvGraphicFramePr>
          <p:nvPr/>
        </p:nvGraphicFramePr>
        <p:xfrm>
          <a:off x="1857314" y="5743263"/>
          <a:ext cx="1211322" cy="397465"/>
        </p:xfrm>
        <a:graphic>
          <a:graphicData uri="http://schemas.openxmlformats.org/presentationml/2006/ole">
            <mc:AlternateContent xmlns:mc="http://schemas.openxmlformats.org/markup-compatibility/2006">
              <mc:Choice xmlns:v="urn:schemas-microsoft-com:vml" Requires="v">
                <p:oleObj spid="_x0000_s7118" name="Equation" r:id="rId23" imgW="609525" imgH="200167" progId="Equation.DSMT4">
                  <p:embed/>
                </p:oleObj>
              </mc:Choice>
              <mc:Fallback>
                <p:oleObj name="Equation" r:id="rId23" imgW="609525" imgH="200167" progId="Equation.DSMT4">
                  <p:embed/>
                  <p:pic>
                    <p:nvPicPr>
                      <p:cNvPr id="27" name="对象 26">
                        <a:extLst>
                          <a:ext uri="{FF2B5EF4-FFF2-40B4-BE49-F238E27FC236}">
                            <a16:creationId xmlns:a16="http://schemas.microsoft.com/office/drawing/2014/main" id="{E331DD9F-D34B-C3C3-9EB6-F6C83C590AFE}"/>
                          </a:ext>
                        </a:extLst>
                      </p:cNvPr>
                      <p:cNvPicPr/>
                      <p:nvPr/>
                    </p:nvPicPr>
                    <p:blipFill>
                      <a:blip r:embed="rId24"/>
                      <a:stretch>
                        <a:fillRect/>
                      </a:stretch>
                    </p:blipFill>
                    <p:spPr>
                      <a:xfrm>
                        <a:off x="1857314" y="5743263"/>
                        <a:ext cx="1211322" cy="39746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FD654355-CCD7-B042-FFB1-1634856D692E}"/>
              </a:ext>
            </a:extLst>
          </p:cNvPr>
          <p:cNvGraphicFramePr>
            <a:graphicFrameLocks noChangeAspect="1"/>
          </p:cNvGraphicFramePr>
          <p:nvPr/>
        </p:nvGraphicFramePr>
        <p:xfrm>
          <a:off x="4296000" y="5779283"/>
          <a:ext cx="2078306" cy="361445"/>
        </p:xfrm>
        <a:graphic>
          <a:graphicData uri="http://schemas.openxmlformats.org/presentationml/2006/ole">
            <mc:AlternateContent xmlns:mc="http://schemas.openxmlformats.org/markup-compatibility/2006">
              <mc:Choice xmlns:v="urn:schemas-microsoft-com:vml" Requires="v">
                <p:oleObj spid="_x0000_s7119" name="Equation" r:id="rId25" imgW="1314458" imgH="228608" progId="Equation.DSMT4">
                  <p:embed/>
                </p:oleObj>
              </mc:Choice>
              <mc:Fallback>
                <p:oleObj name="Equation" r:id="rId25" imgW="1314458" imgH="228608" progId="Equation.DSMT4">
                  <p:embed/>
                  <p:pic>
                    <p:nvPicPr>
                      <p:cNvPr id="28" name="对象 27">
                        <a:extLst>
                          <a:ext uri="{FF2B5EF4-FFF2-40B4-BE49-F238E27FC236}">
                            <a16:creationId xmlns:a16="http://schemas.microsoft.com/office/drawing/2014/main" id="{FD654355-CCD7-B042-FFB1-1634856D692E}"/>
                          </a:ext>
                        </a:extLst>
                      </p:cNvPr>
                      <p:cNvPicPr/>
                      <p:nvPr/>
                    </p:nvPicPr>
                    <p:blipFill>
                      <a:blip r:embed="rId26"/>
                      <a:stretch>
                        <a:fillRect/>
                      </a:stretch>
                    </p:blipFill>
                    <p:spPr>
                      <a:xfrm>
                        <a:off x="4296000" y="5779283"/>
                        <a:ext cx="2078306" cy="361445"/>
                      </a:xfrm>
                      <a:prstGeom prst="rect">
                        <a:avLst/>
                      </a:prstGeom>
                    </p:spPr>
                  </p:pic>
                </p:oleObj>
              </mc:Fallback>
            </mc:AlternateContent>
          </a:graphicData>
        </a:graphic>
      </p:graphicFrame>
    </p:spTree>
    <p:extLst>
      <p:ext uri="{BB962C8B-B14F-4D97-AF65-F5344CB8AC3E}">
        <p14:creationId xmlns:p14="http://schemas.microsoft.com/office/powerpoint/2010/main" val="3215684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四、原理设计</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23</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B73B39D0-97D7-4BE6-BB69-ECBE002C806A}"/>
                  </a:ext>
                </a:extLst>
              </p:cNvPr>
              <p:cNvSpPr txBox="1"/>
              <p:nvPr/>
            </p:nvSpPr>
            <p:spPr>
              <a:xfrm>
                <a:off x="1660007" y="4530836"/>
                <a:ext cx="5823985" cy="51526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𝒔𝒂𝒕</m:t>
                          </m:r>
                        </m:sub>
                      </m:sSub>
                      <m:r>
                        <a:rPr lang="en-US" altLang="zh-CN" b="1" i="1">
                          <a:latin typeface="Cambria Math" panose="02040503050406030204" pitchFamily="18" charset="0"/>
                          <a:cs typeface="Times New Roman" panose="02020603050405020304" pitchFamily="18" charset="0"/>
                        </a:rPr>
                        <m:t>=</m:t>
                      </m:r>
                      <m:sSup>
                        <m:sSupPr>
                          <m:ctrlPr>
                            <a:rPr lang="en-US" altLang="zh-CN" b="1" i="1" smtClean="0">
                              <a:latin typeface="Cambria Math" panose="02040503050406030204" pitchFamily="18" charset="0"/>
                              <a:cs typeface="Times New Roman" panose="02020603050405020304" pitchFamily="18" charset="0"/>
                            </a:rPr>
                          </m:ctrlPr>
                        </m:sSupPr>
                        <m:e>
                          <m:d>
                            <m:dPr>
                              <m:begChr m:val="["/>
                              <m:endChr m:val="]"/>
                              <m:ctrlPr>
                                <a:rPr lang="en-US" altLang="zh-CN" b="1"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𝒙</m:t>
                              </m:r>
                              <m:r>
                                <a:rPr lang="en-US" altLang="zh-CN" b="1" i="1">
                                  <a:latin typeface="Cambria Math" panose="02040503050406030204" pitchFamily="18" charset="0"/>
                                  <a:cs typeface="Times New Roman" panose="02020603050405020304" pitchFamily="18" charset="0"/>
                                </a:rPr>
                                <m:t> </m:t>
                              </m:r>
                              <m:r>
                                <a:rPr lang="en-US" altLang="zh-CN" b="1" i="1">
                                  <a:latin typeface="Cambria Math" panose="02040503050406030204" pitchFamily="18" charset="0"/>
                                  <a:cs typeface="Times New Roman" panose="02020603050405020304" pitchFamily="18" charset="0"/>
                                </a:rPr>
                                <m:t>𝒚</m:t>
                              </m:r>
                              <m:r>
                                <a:rPr lang="en-US" altLang="zh-CN" b="1" i="1">
                                  <a:latin typeface="Cambria Math" panose="02040503050406030204" pitchFamily="18" charset="0"/>
                                  <a:cs typeface="Times New Roman" panose="02020603050405020304" pitchFamily="18" charset="0"/>
                                </a:rPr>
                                <m:t> </m:t>
                              </m:r>
                              <m:r>
                                <a:rPr lang="en-US" altLang="zh-CN" b="1" i="1">
                                  <a:latin typeface="Cambria Math" panose="02040503050406030204" pitchFamily="18" charset="0"/>
                                  <a:cs typeface="Times New Roman" panose="02020603050405020304" pitchFamily="18" charset="0"/>
                                </a:rPr>
                                <m:t>𝒛</m:t>
                              </m:r>
                            </m:e>
                          </m:d>
                        </m:e>
                        <m:sup>
                          <m:r>
                            <a:rPr lang="en-US" altLang="zh-CN" b="1" i="1" smtClean="0">
                              <a:latin typeface="Cambria Math" panose="02040503050406030204" pitchFamily="18" charset="0"/>
                              <a:cs typeface="Times New Roman" panose="02020603050405020304" pitchFamily="18" charset="0"/>
                            </a:rPr>
                            <m:t>𝑻</m:t>
                          </m:r>
                        </m:sup>
                      </m:sSup>
                      <m:r>
                        <a:rPr lang="en-US" altLang="zh-CN" b="1" i="1" smtClean="0">
                          <a:latin typeface="Cambria Math" panose="02040503050406030204" pitchFamily="18" charset="0"/>
                          <a:cs typeface="Times New Roman" panose="02020603050405020304" pitchFamily="18" charset="0"/>
                        </a:rPr>
                        <m:t>=</m:t>
                      </m:r>
                      <m:sSup>
                        <m:sSupPr>
                          <m:ctrlPr>
                            <a:rPr lang="en-US" altLang="zh-CN" b="1" i="1" smtClean="0">
                              <a:latin typeface="Cambria Math" panose="02040503050406030204" pitchFamily="18" charset="0"/>
                              <a:cs typeface="Times New Roman" panose="02020603050405020304" pitchFamily="18" charset="0"/>
                            </a:rPr>
                          </m:ctrlPr>
                        </m:sSupPr>
                        <m:e>
                          <m:d>
                            <m:dPr>
                              <m:begChr m:val="["/>
                              <m:endChr m:val="]"/>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𝒓</m:t>
                              </m:r>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𝒛</m:t>
                                  </m:r>
                                </m:e>
                              </m:d>
                              <m:r>
                                <a:rPr lang="en-US" altLang="zh-CN" b="1" i="1" smtClean="0">
                                  <a:latin typeface="Cambria Math" panose="02040503050406030204" pitchFamily="18" charset="0"/>
                                  <a:cs typeface="Times New Roman" panose="02020603050405020304" pitchFamily="18" charset="0"/>
                                </a:rPr>
                                <m:t>𝒄𝒐𝒔</m:t>
                              </m:r>
                              <m:r>
                                <a:rPr lang="en-US" altLang="zh-CN" b="1" i="1" smtClean="0">
                                  <a:latin typeface="Cambria Math" panose="02040503050406030204" pitchFamily="18" charset="0"/>
                                  <a:cs typeface="Times New Roman" panose="02020603050405020304" pitchFamily="18" charset="0"/>
                                </a:rPr>
                                <m:t>𝜶</m:t>
                              </m:r>
                              <m:r>
                                <a:rPr lang="en-US" altLang="zh-CN" b="1" i="1" smtClean="0">
                                  <a:latin typeface="Cambria Math" panose="02040503050406030204" pitchFamily="18" charset="0"/>
                                  <a:cs typeface="Times New Roman" panose="02020603050405020304" pitchFamily="18" charset="0"/>
                                </a:rPr>
                                <m:t>  </m:t>
                              </m:r>
                              <m:r>
                                <a:rPr lang="en-US" altLang="zh-CN" b="1" i="1" smtClean="0">
                                  <a:latin typeface="Cambria Math" panose="02040503050406030204" pitchFamily="18" charset="0"/>
                                  <a:cs typeface="Times New Roman" panose="02020603050405020304" pitchFamily="18" charset="0"/>
                                </a:rPr>
                                <m:t>𝒓</m:t>
                              </m:r>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𝒛</m:t>
                                  </m:r>
                                </m:e>
                              </m:d>
                              <m:r>
                                <a:rPr lang="en-US" altLang="zh-CN" b="1" i="1" smtClean="0">
                                  <a:latin typeface="Cambria Math" panose="02040503050406030204" pitchFamily="18" charset="0"/>
                                  <a:cs typeface="Times New Roman" panose="02020603050405020304" pitchFamily="18" charset="0"/>
                                </a:rPr>
                                <m:t>𝒔𝒊𝒏</m:t>
                              </m:r>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𝜶</m:t>
                                  </m:r>
                                </m:e>
                              </m:d>
                              <m:r>
                                <a:rPr lang="en-US" altLang="zh-CN" b="1" i="1" smtClean="0">
                                  <a:latin typeface="Cambria Math" panose="02040503050406030204" pitchFamily="18" charset="0"/>
                                  <a:cs typeface="Times New Roman" panose="02020603050405020304" pitchFamily="18" charset="0"/>
                                </a:rPr>
                                <m:t>  </m:t>
                              </m:r>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𝒛</m:t>
                                  </m:r>
                                </m:e>
                                <m:sub>
                                  <m:r>
                                    <a:rPr lang="en-US" altLang="zh-CN" b="1" i="1" smtClean="0">
                                      <a:latin typeface="Cambria Math" panose="02040503050406030204" pitchFamily="18" charset="0"/>
                                      <a:cs typeface="Times New Roman" panose="02020603050405020304" pitchFamily="18" charset="0"/>
                                    </a:rPr>
                                    <m:t>𝟎</m:t>
                                  </m:r>
                                </m:sub>
                              </m:sSub>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𝒛</m:t>
                              </m:r>
                            </m:e>
                          </m:d>
                        </m:e>
                        <m:sup>
                          <m:r>
                            <a:rPr lang="en-US" altLang="zh-CN" b="1" i="1" smtClean="0">
                              <a:latin typeface="Cambria Math" panose="02040503050406030204" pitchFamily="18" charset="0"/>
                              <a:cs typeface="Times New Roman" panose="02020603050405020304" pitchFamily="18" charset="0"/>
                            </a:rPr>
                            <m:t>𝑻</m:t>
                          </m:r>
                        </m:sup>
                      </m:sSup>
                    </m:oMath>
                  </m:oMathPara>
                </a14:m>
                <a:endParaRPr lang="zh-CN" altLang="en-US" b="1"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1" name="文本框 10">
                <a:extLst>
                  <a:ext uri="{FF2B5EF4-FFF2-40B4-BE49-F238E27FC236}">
                    <a16:creationId xmlns:a16="http://schemas.microsoft.com/office/drawing/2014/main" id="{B73B39D0-97D7-4BE6-BB69-ECBE002C806A}"/>
                  </a:ext>
                </a:extLst>
              </p:cNvPr>
              <p:cNvSpPr txBox="1">
                <a:spLocks noRot="1" noChangeAspect="1" noMove="1" noResize="1" noEditPoints="1" noAdjustHandles="1" noChangeArrowheads="1" noChangeShapeType="1" noTextEdit="1"/>
              </p:cNvSpPr>
              <p:nvPr/>
            </p:nvSpPr>
            <p:spPr>
              <a:xfrm>
                <a:off x="1660007" y="4530836"/>
                <a:ext cx="5823985" cy="51526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73CEE94-27AD-40F6-9F45-F69ACF2B6233}"/>
                  </a:ext>
                </a:extLst>
              </p:cNvPr>
              <p:cNvSpPr txBox="1"/>
              <p:nvPr/>
            </p:nvSpPr>
            <p:spPr>
              <a:xfrm>
                <a:off x="2008587" y="4969399"/>
                <a:ext cx="5126824" cy="54514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𝒔𝒔</m:t>
                          </m:r>
                        </m:sub>
                      </m:s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𝑻</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𝒔𝒆</m:t>
                          </m:r>
                        </m:sub>
                      </m:sSub>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𝑹</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𝒔𝒂𝒕</m:t>
                          </m:r>
                        </m:sub>
                      </m:sSub>
                      <m:d>
                        <m:d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𝜶</m:t>
                          </m:r>
                        </m:e>
                      </m:d>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𝑻</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𝒖𝒅</m:t>
                          </m:r>
                        </m:sub>
                      </m:sSub>
                      <m:d>
                        <m:d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𝒛</m:t>
                          </m:r>
                        </m:e>
                      </m:d>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𝑹</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𝒑𝒐𝒔</m:t>
                          </m:r>
                        </m:sub>
                      </m:sSub>
                      <m:d>
                        <m:d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𝜷</m:t>
                          </m:r>
                        </m:e>
                      </m:d>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𝑹</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𝒑𝒍𝒂𝒕𝒆</m:t>
                          </m:r>
                        </m:sub>
                      </m:s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𝜽</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𝒔𝒂𝒕</m:t>
                          </m:r>
                        </m:sub>
                      </m:sSub>
                    </m:oMath>
                  </m:oMathPara>
                </a14:m>
                <a:endParaRPr lang="zh-CN" altLang="en-US" b="1"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773CEE94-27AD-40F6-9F45-F69ACF2B6233}"/>
                  </a:ext>
                </a:extLst>
              </p:cNvPr>
              <p:cNvSpPr txBox="1">
                <a:spLocks noRot="1" noChangeAspect="1" noMove="1" noResize="1" noEditPoints="1" noAdjustHandles="1" noChangeArrowheads="1" noChangeShapeType="1" noTextEdit="1"/>
              </p:cNvSpPr>
              <p:nvPr/>
            </p:nvSpPr>
            <p:spPr>
              <a:xfrm>
                <a:off x="2008587" y="4969399"/>
                <a:ext cx="5126824" cy="5451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5B07E89-23D4-4332-8F19-58673B69A73B}"/>
                  </a:ext>
                </a:extLst>
              </p:cNvPr>
              <p:cNvSpPr txBox="1"/>
              <p:nvPr/>
            </p:nvSpPr>
            <p:spPr>
              <a:xfrm>
                <a:off x="2700750" y="5173054"/>
                <a:ext cx="3839902" cy="109004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𝝁</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f>
                        <m:f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fPr>
                        <m:num>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𝒔𝒂𝒕</m:t>
                                  </m:r>
                                </m:sub>
                              </m:s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𝒔𝒔</m:t>
                                  </m:r>
                                </m:sub>
                              </m:sSub>
                            </m:e>
                          </m:d>
                        </m:num>
                        <m:den>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𝒔𝒂𝒕</m:t>
                                          </m:r>
                                        </m:sub>
                                      </m:sSub>
                                    </m:e>
                                  </m:d>
                                </m:e>
                              </m:d>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𝟐</m:t>
                              </m:r>
                            </m:sub>
                          </m:sSub>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d>
                                    <m:dPr>
                                      <m:begChr m:val="|"/>
                                      <m:endChr m:val="|"/>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altLang="zh-CN" b="1"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𝒔𝒔</m:t>
                                          </m:r>
                                        </m:sub>
                                      </m:sSub>
                                    </m:e>
                                  </m:d>
                                </m:e>
                              </m:d>
                            </m:e>
                            <m:sub>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𝟐</m:t>
                              </m:r>
                            </m:sub>
                          </m:sSub>
                        </m:den>
                      </m:f>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𝟏𝟎𝟎</m:t>
                      </m:r>
                      <m:r>
                        <a:rPr lang="en-US" altLang="zh-CN" b="1" i="1" smtClean="0">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en-US" b="1"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B5B07E89-23D4-4332-8F19-58673B69A73B}"/>
                  </a:ext>
                </a:extLst>
              </p:cNvPr>
              <p:cNvSpPr txBox="1">
                <a:spLocks noRot="1" noChangeAspect="1" noMove="1" noResize="1" noEditPoints="1" noAdjustHandles="1" noChangeArrowheads="1" noChangeShapeType="1" noTextEdit="1"/>
              </p:cNvSpPr>
              <p:nvPr/>
            </p:nvSpPr>
            <p:spPr>
              <a:xfrm>
                <a:off x="2700750" y="5173054"/>
                <a:ext cx="3839902" cy="1090042"/>
              </a:xfrm>
              <a:prstGeom prst="rect">
                <a:avLst/>
              </a:prstGeom>
              <a:blipFill>
                <a:blip r:embed="rId9"/>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AA098136-151A-4ECA-9B17-3AD2E8372D80}"/>
              </a:ext>
            </a:extLst>
          </p:cNvPr>
          <p:cNvGrpSpPr/>
          <p:nvPr/>
        </p:nvGrpSpPr>
        <p:grpSpPr>
          <a:xfrm>
            <a:off x="1539172" y="1236251"/>
            <a:ext cx="6163057" cy="3224170"/>
            <a:chOff x="1320935" y="832174"/>
            <a:chExt cx="6502130" cy="3636376"/>
          </a:xfrm>
        </p:grpSpPr>
        <p:pic>
          <p:nvPicPr>
            <p:cNvPr id="10" name="图片 9">
              <a:extLst>
                <a:ext uri="{FF2B5EF4-FFF2-40B4-BE49-F238E27FC236}">
                  <a16:creationId xmlns:a16="http://schemas.microsoft.com/office/drawing/2014/main" id="{A5EB3EAE-482E-488F-9106-014F6C87A3F2}"/>
                </a:ext>
              </a:extLst>
            </p:cNvPr>
            <p:cNvPicPr>
              <a:picLocks noChangeAspect="1"/>
            </p:cNvPicPr>
            <p:nvPr/>
          </p:nvPicPr>
          <p:blipFill>
            <a:blip r:embed="rId10">
              <a:alphaModFix/>
            </a:blip>
            <a:stretch>
              <a:fillRect/>
            </a:stretch>
          </p:blipFill>
          <p:spPr>
            <a:xfrm>
              <a:off x="1320935" y="832174"/>
              <a:ext cx="6502130" cy="3636376"/>
            </a:xfrm>
            <a:prstGeom prst="rect">
              <a:avLst/>
            </a:prstGeom>
          </p:spPr>
        </p:pic>
        <p:sp>
          <p:nvSpPr>
            <p:cNvPr id="15" name="箭头: 上弧形 14">
              <a:extLst>
                <a:ext uri="{FF2B5EF4-FFF2-40B4-BE49-F238E27FC236}">
                  <a16:creationId xmlns:a16="http://schemas.microsoft.com/office/drawing/2014/main" id="{4F878228-EA05-49E1-9469-28E3188A45D1}"/>
                </a:ext>
              </a:extLst>
            </p:cNvPr>
            <p:cNvSpPr/>
            <p:nvPr/>
          </p:nvSpPr>
          <p:spPr>
            <a:xfrm rot="10977806">
              <a:off x="5746099" y="3008717"/>
              <a:ext cx="498031" cy="18050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749FAF26-5BFE-4C73-AB8F-F6D925AF26D8}"/>
                </a:ext>
              </a:extLst>
            </p:cNvPr>
            <p:cNvSpPr txBox="1"/>
            <p:nvPr/>
          </p:nvSpPr>
          <p:spPr>
            <a:xfrm>
              <a:off x="6419101" y="3429001"/>
              <a:ext cx="356387" cy="798388"/>
            </a:xfrm>
            <a:prstGeom prst="rect">
              <a:avLst/>
            </a:prstGeom>
            <a:noFill/>
          </p:spPr>
          <p:txBody>
            <a:bodyPr wrap="square" rtlCol="0">
              <a:spAutoFit/>
            </a:bodyPr>
            <a:lstStyle/>
            <a:p>
              <a:r>
                <a:rPr lang="zh-CN" altLang="en-US" sz="4000" dirty="0">
                  <a:solidFill>
                    <a:srgbClr val="FF0000"/>
                  </a:solidFill>
                </a:rPr>
                <a:t>↕</a:t>
              </a:r>
            </a:p>
          </p:txBody>
        </p:sp>
        <p:sp>
          <p:nvSpPr>
            <p:cNvPr id="18" name="箭头: 上弧形 17">
              <a:extLst>
                <a:ext uri="{FF2B5EF4-FFF2-40B4-BE49-F238E27FC236}">
                  <a16:creationId xmlns:a16="http://schemas.microsoft.com/office/drawing/2014/main" id="{11BA5550-5025-42CA-A2A4-022E0A265B84}"/>
                </a:ext>
              </a:extLst>
            </p:cNvPr>
            <p:cNvSpPr/>
            <p:nvPr/>
          </p:nvSpPr>
          <p:spPr>
            <a:xfrm rot="16350792">
              <a:off x="6865436" y="2652979"/>
              <a:ext cx="498031" cy="18050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上弧形 18">
              <a:extLst>
                <a:ext uri="{FF2B5EF4-FFF2-40B4-BE49-F238E27FC236}">
                  <a16:creationId xmlns:a16="http://schemas.microsoft.com/office/drawing/2014/main" id="{F6FA73C9-F51B-4598-8C27-0D6D0E3803DE}"/>
                </a:ext>
              </a:extLst>
            </p:cNvPr>
            <p:cNvSpPr/>
            <p:nvPr/>
          </p:nvSpPr>
          <p:spPr>
            <a:xfrm rot="5221611">
              <a:off x="7320355" y="2616917"/>
              <a:ext cx="239449" cy="6689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 name="文本框 19">
            <a:extLst>
              <a:ext uri="{FF2B5EF4-FFF2-40B4-BE49-F238E27FC236}">
                <a16:creationId xmlns:a16="http://schemas.microsoft.com/office/drawing/2014/main" id="{457B7932-A563-4338-AF39-5DF1B6504825}"/>
              </a:ext>
            </a:extLst>
          </p:cNvPr>
          <p:cNvSpPr txBox="1"/>
          <p:nvPr/>
        </p:nvSpPr>
        <p:spPr>
          <a:xfrm>
            <a:off x="160692" y="610304"/>
            <a:ext cx="3906111" cy="507127"/>
          </a:xfrm>
          <a:prstGeom prst="rect">
            <a:avLst/>
          </a:prstGeom>
          <a:noFill/>
        </p:spPr>
        <p:txBody>
          <a:bodyPr wrap="square">
            <a:spAutoFit/>
          </a:bodyPr>
          <a:lstStyle/>
          <a:p>
            <a:pPr>
              <a:lnSpc>
                <a:spcPct val="150000"/>
              </a:lnSpc>
            </a:pPr>
            <a:r>
              <a:rPr lang="zh-CN" altLang="en-US" sz="2000" b="1" kern="1050" dirty="0">
                <a:effectLst/>
                <a:latin typeface="等线" panose="02010600030101010101" pitchFamily="2" charset="-122"/>
                <a:ea typeface="等线" panose="02010600030101010101" pitchFamily="2" charset="-122"/>
                <a:cs typeface="Times New Roman" panose="02020603050405020304" pitchFamily="18" charset="0"/>
              </a:rPr>
              <a:t>追光效率计算表达</a:t>
            </a:r>
            <a:endParaRPr lang="en-US" altLang="zh-CN" sz="2000" b="1" kern="105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A5DDE858-CFB5-4D27-8C9A-B425A233B6BE}"/>
              </a:ext>
            </a:extLst>
          </p:cNvPr>
          <p:cNvCxnSpPr>
            <a:cxnSpLocks/>
          </p:cNvCxnSpPr>
          <p:nvPr/>
        </p:nvCxnSpPr>
        <p:spPr>
          <a:xfrm>
            <a:off x="3249038" y="1699098"/>
            <a:ext cx="0" cy="1197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12CF38-B43A-4B4E-A349-6470E9BAA85D}"/>
              </a:ext>
            </a:extLst>
          </p:cNvPr>
          <p:cNvCxnSpPr>
            <a:cxnSpLocks/>
          </p:cNvCxnSpPr>
          <p:nvPr/>
        </p:nvCxnSpPr>
        <p:spPr>
          <a:xfrm flipH="1">
            <a:off x="3249038" y="2896686"/>
            <a:ext cx="2756171"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1766837-C884-4EF1-A31C-7D92723B0899}"/>
              </a:ext>
            </a:extLst>
          </p:cNvPr>
          <p:cNvCxnSpPr>
            <a:cxnSpLocks/>
          </p:cNvCxnSpPr>
          <p:nvPr/>
        </p:nvCxnSpPr>
        <p:spPr>
          <a:xfrm flipH="1" flipV="1">
            <a:off x="6005209" y="2896686"/>
            <a:ext cx="1210325" cy="14482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608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F9A856-79F5-4568-ACDC-AD9F26798D19}"/>
              </a:ext>
            </a:extLst>
          </p:cNvPr>
          <p:cNvSpPr/>
          <p:nvPr/>
        </p:nvSpPr>
        <p:spPr>
          <a:xfrm>
            <a:off x="758669" y="2528753"/>
            <a:ext cx="6370976" cy="900246"/>
          </a:xfrm>
          <a:prstGeom prst="rect">
            <a:avLst/>
          </a:prstGeom>
          <a:noFill/>
        </p:spPr>
        <p:txBody>
          <a:bodyPr wrap="none" lIns="68580" tIns="34290" rIns="68580" bIns="34290">
            <a:spAutoFit/>
          </a:bodyPr>
          <a:lstStyle/>
          <a:p>
            <a:pPr algn="ctr"/>
            <a:r>
              <a:rPr lang="zh-CN" altLang="en-US" sz="5400" b="1" dirty="0">
                <a:ln w="9525">
                  <a:solidFill>
                    <a:srgbClr val="7030A0"/>
                  </a:solidFill>
                  <a:prstDash val="solid"/>
                </a:ln>
                <a:solidFill>
                  <a:srgbClr val="7030A0"/>
                </a:solidFill>
                <a:effectLst>
                  <a:outerShdw blurRad="12700" dist="38100" dir="2700000" algn="tl" rotWithShape="0">
                    <a:schemeClr val="accent5">
                      <a:lumMod val="60000"/>
                      <a:lumOff val="40000"/>
                    </a:schemeClr>
                  </a:outerShdw>
                </a:effectLst>
              </a:rPr>
              <a:t>敬请老师批评指正！</a:t>
            </a:r>
          </a:p>
        </p:txBody>
      </p:sp>
      <p:grpSp>
        <p:nvGrpSpPr>
          <p:cNvPr id="4" name="组合 3">
            <a:extLst>
              <a:ext uri="{FF2B5EF4-FFF2-40B4-BE49-F238E27FC236}">
                <a16:creationId xmlns:a16="http://schemas.microsoft.com/office/drawing/2014/main" id="{1BF207F5-9088-49B3-A9E0-242C5D1FE5EB}"/>
              </a:ext>
            </a:extLst>
          </p:cNvPr>
          <p:cNvGrpSpPr/>
          <p:nvPr/>
        </p:nvGrpSpPr>
        <p:grpSpPr>
          <a:xfrm>
            <a:off x="0" y="111189"/>
            <a:ext cx="2733932" cy="252826"/>
            <a:chOff x="251917" y="451558"/>
            <a:chExt cx="3645243" cy="337101"/>
          </a:xfrm>
        </p:grpSpPr>
        <p:sp>
          <p:nvSpPr>
            <p:cNvPr id="5" name="TextBox 11">
              <a:extLst>
                <a:ext uri="{FF2B5EF4-FFF2-40B4-BE49-F238E27FC236}">
                  <a16:creationId xmlns:a16="http://schemas.microsoft.com/office/drawing/2014/main" id="{1B6E3021-3F8E-479D-B01D-BC1D39D2DD55}"/>
                </a:ext>
              </a:extLst>
            </p:cNvPr>
            <p:cNvSpPr txBox="1"/>
            <p:nvPr/>
          </p:nvSpPr>
          <p:spPr>
            <a:xfrm>
              <a:off x="691997" y="451558"/>
              <a:ext cx="3205163" cy="337101"/>
            </a:xfrm>
            <a:prstGeom prst="rect">
              <a:avLst/>
            </a:prstGeom>
            <a:noFill/>
          </p:spPr>
          <p:txBody>
            <a:bodyPr>
              <a:spAutoFit/>
            </a:bodyPr>
            <a:lstStyle/>
            <a:p>
              <a:pPr>
                <a:defRPr/>
              </a:pPr>
              <a:r>
                <a:rPr lang="en-US" altLang="zh-CN" sz="1043" dirty="0">
                  <a:solidFill>
                    <a:srgbClr val="919191"/>
                  </a:solidFill>
                  <a:latin typeface="Arial" panose="020B0604020202020204" pitchFamily="34" charset="0"/>
                  <a:ea typeface="Arial Unicode MS" panose="020B0604020202020204" pitchFamily="34" charset="-122"/>
                  <a:cs typeface="Arial" panose="020B0604020202020204" pitchFamily="34" charset="0"/>
                </a:rPr>
                <a:t>TSINGHUA  UNIVERSITY</a:t>
              </a:r>
              <a:endParaRPr lang="zh-CN" altLang="en-US" sz="1043" dirty="0">
                <a:solidFill>
                  <a:srgbClr val="91919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199DFE53-6CEE-42F8-BB48-C65AFE0C85D6}"/>
                </a:ext>
              </a:extLst>
            </p:cNvPr>
            <p:cNvSpPr/>
            <p:nvPr/>
          </p:nvSpPr>
          <p:spPr>
            <a:xfrm>
              <a:off x="251917" y="749141"/>
              <a:ext cx="3137297" cy="833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36" dirty="0">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186021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五、总结</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25</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6CB157C0-2193-474A-A389-50B20622AFB6}"/>
              </a:ext>
            </a:extLst>
          </p:cNvPr>
          <p:cNvGrpSpPr/>
          <p:nvPr/>
        </p:nvGrpSpPr>
        <p:grpSpPr>
          <a:xfrm>
            <a:off x="2087101" y="1165426"/>
            <a:ext cx="4950365" cy="4847616"/>
            <a:chOff x="3000375" y="3715346"/>
            <a:chExt cx="2988682" cy="3142655"/>
          </a:xfrm>
        </p:grpSpPr>
        <p:pic>
          <p:nvPicPr>
            <p:cNvPr id="11" name="图片 10">
              <a:extLst>
                <a:ext uri="{FF2B5EF4-FFF2-40B4-BE49-F238E27FC236}">
                  <a16:creationId xmlns:a16="http://schemas.microsoft.com/office/drawing/2014/main" id="{F16295B4-6F16-4B93-BD3F-52E8C592F0C6}"/>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22027" t="17182" r="19521" b="9012"/>
            <a:stretch/>
          </p:blipFill>
          <p:spPr>
            <a:xfrm>
              <a:off x="3126748" y="3715346"/>
              <a:ext cx="2862309" cy="3142655"/>
            </a:xfrm>
            <a:prstGeom prst="rect">
              <a:avLst/>
            </a:prstGeom>
          </p:spPr>
        </p:pic>
        <p:sp>
          <p:nvSpPr>
            <p:cNvPr id="12" name="矩形 11">
              <a:extLst>
                <a:ext uri="{FF2B5EF4-FFF2-40B4-BE49-F238E27FC236}">
                  <a16:creationId xmlns:a16="http://schemas.microsoft.com/office/drawing/2014/main" id="{5FBB2061-BDB2-4227-B381-9BDB7181560B}"/>
                </a:ext>
              </a:extLst>
            </p:cNvPr>
            <p:cNvSpPr/>
            <p:nvPr/>
          </p:nvSpPr>
          <p:spPr>
            <a:xfrm>
              <a:off x="3000375" y="6435725"/>
              <a:ext cx="876300" cy="422275"/>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4C6E7F6F-D359-4927-9E44-8C62FAD0DF49}"/>
              </a:ext>
            </a:extLst>
          </p:cNvPr>
          <p:cNvSpPr txBox="1"/>
          <p:nvPr/>
        </p:nvSpPr>
        <p:spPr>
          <a:xfrm>
            <a:off x="848681" y="1722122"/>
            <a:ext cx="7504830" cy="3139321"/>
          </a:xfrm>
          <a:prstGeom prst="rect">
            <a:avLst/>
          </a:prstGeom>
          <a:noFill/>
        </p:spPr>
        <p:txBody>
          <a:bodyPr wrap="square" rtlCol="0">
            <a:spAutoFit/>
          </a:bodyPr>
          <a:lstStyle/>
          <a:p>
            <a:pPr marL="342900" indent="-342900">
              <a:buFont typeface="Wingdings" panose="05000000000000000000" pitchFamily="2" charset="2"/>
              <a:buChar char="p"/>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问题导引：卫星能源效率问题</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buFont typeface="Wingdings" panose="05000000000000000000" pitchFamily="2" charset="2"/>
              <a:buChar char="p"/>
            </a:pPr>
            <a:endParaRPr lang="zh-CN" altLang="en-US"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展示技术：对日定向技术</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运动拟真：卫星公转</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在轨调姿</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绕地变轨</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光帆对日</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zh-CN" altLang="en-US"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运动机构：多自由度串联机械臂机构、</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交互系统：图文展示</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手柄操作</a:t>
            </a:r>
            <a:r>
              <a:rPr lang="en-US" altLang="zh-CN" b="1" dirty="0">
                <a:latin typeface="等线" panose="02010600030101010101" pitchFamily="2" charset="-122"/>
                <a:ea typeface="等线" panose="02010600030101010101" pitchFamily="2" charset="-122"/>
              </a:rPr>
              <a:t>+LCD</a:t>
            </a:r>
            <a:r>
              <a:rPr lang="zh-CN" altLang="en-US" b="1" dirty="0">
                <a:latin typeface="等线" panose="02010600030101010101" pitchFamily="2" charset="-122"/>
                <a:ea typeface="等线" panose="02010600030101010101" pitchFamily="2" charset="-122"/>
              </a:rPr>
              <a:t>显示屏交互</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卫星视觉效果</a:t>
            </a: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endParaRPr lang="en-US" altLang="zh-CN" b="1" dirty="0">
              <a:latin typeface="等线" panose="02010600030101010101" pitchFamily="2" charset="-122"/>
              <a:ea typeface="等线" panose="02010600030101010101" pitchFamily="2" charset="-122"/>
            </a:endParaRPr>
          </a:p>
          <a:p>
            <a:pPr marL="342900" indent="-342900">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理论完备性：位置信息传感</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姿态变换矩阵，合成法向位矢与空间角</a:t>
            </a:r>
            <a:endParaRPr lang="en-US" altLang="zh-CN"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44711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3608"/>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5841"/>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6054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3</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17920"/>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26" name="Picture 2" descr="嫦娥五号取月壤，中国探月的“一小步”|月球_新浪新闻">
            <a:extLst>
              <a:ext uri="{FF2B5EF4-FFF2-40B4-BE49-F238E27FC236}">
                <a16:creationId xmlns:a16="http://schemas.microsoft.com/office/drawing/2014/main" id="{79B4B144-F42B-4A53-8EE2-FA259F9F2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1730" y="1253523"/>
            <a:ext cx="4678974" cy="2452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中国“嫦娥”系列探月工程历史回顾_东莞阳光网">
            <a:extLst>
              <a:ext uri="{FF2B5EF4-FFF2-40B4-BE49-F238E27FC236}">
                <a16:creationId xmlns:a16="http://schemas.microsoft.com/office/drawing/2014/main" id="{4DCD3394-0A4D-48E1-85CC-F84777470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148" t="8272" r="44371" b="8936"/>
          <a:stretch/>
        </p:blipFill>
        <p:spPr bwMode="auto">
          <a:xfrm>
            <a:off x="6778751" y="3804719"/>
            <a:ext cx="1901952" cy="2755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嫦娥五号”探月任务亮点解析：五个首次、三步走战略压轴之作-嫦娥,月球 ——快科技(驱动之家旗下媒体)--科技改变未来">
            <a:extLst>
              <a:ext uri="{FF2B5EF4-FFF2-40B4-BE49-F238E27FC236}">
                <a16:creationId xmlns:a16="http://schemas.microsoft.com/office/drawing/2014/main" id="{7CD2117A-7956-48F5-A9DF-46AFE765EB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437" r="26750"/>
          <a:stretch/>
        </p:blipFill>
        <p:spPr bwMode="auto">
          <a:xfrm>
            <a:off x="4001729" y="3804718"/>
            <a:ext cx="2487167" cy="27558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92F82B6-0437-46F3-B2FC-C5CF0334B8A7}"/>
              </a:ext>
            </a:extLst>
          </p:cNvPr>
          <p:cNvSpPr txBox="1"/>
          <p:nvPr/>
        </p:nvSpPr>
        <p:spPr>
          <a:xfrm>
            <a:off x="463296" y="1661933"/>
            <a:ext cx="3272962" cy="3970318"/>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近年来，我国航天事业取得了显著进展，成功发射了多个卫星和载人航天器。逐步推进了空间站建设、北斗导航系统等重大项目。</a:t>
            </a:r>
            <a:endParaRPr lang="en-US" altLang="zh-CN"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zh-CN" altLang="en-US" dirty="0"/>
              <a:t>其中</a:t>
            </a:r>
            <a:r>
              <a:rPr lang="zh-CN" altLang="en-US" b="1" dirty="0"/>
              <a:t>探月工程</a:t>
            </a:r>
            <a:r>
              <a:rPr lang="zh-CN" altLang="en-US" dirty="0"/>
              <a:t>取得了较大成功，嫦娥系列探测器成功发射同时玉兔系列工程车也成功采集月壤并带回。</a:t>
            </a:r>
            <a:endParaRPr lang="en-US" altLang="zh-CN"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zh-CN" altLang="en-US" dirty="0"/>
              <a:t>随着未来我国开展更进一步的深空探测项目，航天强国的建设刻不容缓。</a:t>
            </a:r>
          </a:p>
        </p:txBody>
      </p:sp>
      <p:sp>
        <p:nvSpPr>
          <p:cNvPr id="11" name="文本框 10">
            <a:extLst>
              <a:ext uri="{FF2B5EF4-FFF2-40B4-BE49-F238E27FC236}">
                <a16:creationId xmlns:a16="http://schemas.microsoft.com/office/drawing/2014/main" id="{846ED0E9-3A61-431F-A715-DF7B2D3E9A90}"/>
              </a:ext>
            </a:extLst>
          </p:cNvPr>
          <p:cNvSpPr txBox="1"/>
          <p:nvPr/>
        </p:nvSpPr>
        <p:spPr>
          <a:xfrm>
            <a:off x="463296" y="1000560"/>
            <a:ext cx="3168364" cy="400110"/>
          </a:xfrm>
          <a:prstGeom prst="rect">
            <a:avLst/>
          </a:prstGeom>
          <a:noFill/>
        </p:spPr>
        <p:txBody>
          <a:bodyPr wrap="square" rtlCol="0">
            <a:spAutoFit/>
          </a:bodyPr>
          <a:lstStyle/>
          <a:p>
            <a:r>
              <a:rPr lang="zh-CN" altLang="en-US" sz="2000" b="1" dirty="0">
                <a:solidFill>
                  <a:srgbClr val="7030A0"/>
                </a:solidFill>
                <a:latin typeface="+mn-ea"/>
              </a:rPr>
              <a:t>航天强国建设如火如荼</a:t>
            </a:r>
            <a:endParaRPr lang="en-US" altLang="zh-CN" sz="2000" b="1" dirty="0">
              <a:solidFill>
                <a:srgbClr val="7030A0"/>
              </a:solidFill>
              <a:latin typeface="+mn-ea"/>
            </a:endParaRPr>
          </a:p>
        </p:txBody>
      </p:sp>
    </p:spTree>
    <p:extLst>
      <p:ext uri="{BB962C8B-B14F-4D97-AF65-F5344CB8AC3E}">
        <p14:creationId xmlns:p14="http://schemas.microsoft.com/office/powerpoint/2010/main" val="17120765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6087"/>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88320"/>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8181" y="659031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4</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4381"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5144" y="620399"/>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050" name="Picture 2" descr="“嫦五”回家，探月精神永存|探月工程|嫦娥五号|探月_新浪新闻">
            <a:extLst>
              <a:ext uri="{FF2B5EF4-FFF2-40B4-BE49-F238E27FC236}">
                <a16:creationId xmlns:a16="http://schemas.microsoft.com/office/drawing/2014/main" id="{431AC081-889F-4B9A-95A9-5199473A1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539" y="1009506"/>
            <a:ext cx="2194559" cy="5050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VLBI助力探月工程嫦娥奔月">
            <a:extLst>
              <a:ext uri="{FF2B5EF4-FFF2-40B4-BE49-F238E27FC236}">
                <a16:creationId xmlns:a16="http://schemas.microsoft.com/office/drawing/2014/main" id="{031B99CC-D9FB-4197-81EB-2A5556E7DF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8409" y="1009506"/>
            <a:ext cx="3770634" cy="1657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一麓红行 | 探月工程嫦娥五号探测器成功发射：大国重器助力中国航天_月球">
            <a:extLst>
              <a:ext uri="{FF2B5EF4-FFF2-40B4-BE49-F238E27FC236}">
                <a16:creationId xmlns:a16="http://schemas.microsoft.com/office/drawing/2014/main" id="{0C8F8209-C5C1-450F-8BD3-AFD02D453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776" y="1011200"/>
            <a:ext cx="2327452" cy="504748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DB537CA-EEC5-4544-8242-E2FC363D1655}"/>
              </a:ext>
            </a:extLst>
          </p:cNvPr>
          <p:cNvSpPr txBox="1"/>
          <p:nvPr/>
        </p:nvSpPr>
        <p:spPr>
          <a:xfrm>
            <a:off x="5118409" y="3190413"/>
            <a:ext cx="3770634" cy="2585323"/>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n-ea"/>
              </a:rPr>
              <a:t>在我国航天事业发展的同时，我国广大民众对于航天工程、探月工程中的技术与成就的了解仍然</a:t>
            </a:r>
            <a:r>
              <a:rPr lang="zh-CN" altLang="en-US" b="1" dirty="0">
                <a:latin typeface="+mn-ea"/>
              </a:rPr>
              <a:t>不够深入</a:t>
            </a:r>
            <a:r>
              <a:rPr lang="zh-CN" altLang="en-US" dirty="0">
                <a:latin typeface="+mn-ea"/>
              </a:rPr>
              <a:t>。</a:t>
            </a:r>
            <a:endParaRPr lang="en-US" altLang="zh-CN" dirty="0">
              <a:latin typeface="+mn-ea"/>
            </a:endParaRPr>
          </a:p>
          <a:p>
            <a:pPr marL="285750" indent="-285750">
              <a:buFont typeface="Wingdings" panose="05000000000000000000" pitchFamily="2" charset="2"/>
              <a:buChar char="p"/>
            </a:pPr>
            <a:endParaRPr lang="en-US" altLang="zh-CN" dirty="0">
              <a:latin typeface="+mn-ea"/>
            </a:endParaRPr>
          </a:p>
          <a:p>
            <a:pPr marL="285750" indent="-285750">
              <a:buFont typeface="Wingdings" panose="05000000000000000000" pitchFamily="2" charset="2"/>
              <a:buChar char="p"/>
            </a:pPr>
            <a:r>
              <a:rPr lang="zh-CN" altLang="en-US" dirty="0">
                <a:latin typeface="+mn-ea"/>
              </a:rPr>
              <a:t>为了实现</a:t>
            </a:r>
            <a:r>
              <a:rPr lang="zh-CN" altLang="en-US" b="1" dirty="0">
                <a:latin typeface="+mn-ea"/>
              </a:rPr>
              <a:t>全民科教</a:t>
            </a:r>
            <a:r>
              <a:rPr lang="zh-CN" altLang="en-US" dirty="0">
                <a:latin typeface="+mn-ea"/>
              </a:rPr>
              <a:t>的目标和增强公众对航天事业的兴趣与认知，需要更多的对航天、探月技术的展示、解读向公众开放。</a:t>
            </a:r>
            <a:endParaRPr lang="en-US" altLang="zh-CN" dirty="0">
              <a:latin typeface="+mn-ea"/>
            </a:endParaRPr>
          </a:p>
        </p:txBody>
      </p:sp>
    </p:spTree>
    <p:extLst>
      <p:ext uri="{BB962C8B-B14F-4D97-AF65-F5344CB8AC3E}">
        <p14:creationId xmlns:p14="http://schemas.microsoft.com/office/powerpoint/2010/main" val="29633796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916" y="26432"/>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515" y="88665"/>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一、选题背景</a:t>
            </a:r>
            <a:endParaRPr lang="zh-CN" altLang="en-US" dirty="0">
              <a:latin typeface="Times New Roman" panose="02020603050405020304" pitchFamily="18" charset="0"/>
              <a:cs typeface="Times New Roman" panose="02020603050405020304" pitchFamily="18" charset="0"/>
            </a:endParaRPr>
          </a:p>
        </p:txBody>
      </p:sp>
      <p:sp>
        <p:nvSpPr>
          <p:cNvPr id="22" name="灯片编号占位符 3">
            <a:extLst>
              <a:ext uri="{FF2B5EF4-FFF2-40B4-BE49-F238E27FC236}">
                <a16:creationId xmlns:a16="http://schemas.microsoft.com/office/drawing/2014/main" id="{75C34F1B-76CF-42A1-9ECD-210ECACCD579}"/>
              </a:ext>
            </a:extLst>
          </p:cNvPr>
          <p:cNvSpPr>
            <a:spLocks noGrp="1"/>
          </p:cNvSpPr>
          <p:nvPr>
            <p:ph type="sldNum" sz="quarter" idx="12"/>
          </p:nvPr>
        </p:nvSpPr>
        <p:spPr>
          <a:xfrm>
            <a:off x="7543800" y="6590318"/>
            <a:ext cx="1600200" cy="273844"/>
          </a:xfrm>
        </p:spPr>
        <p:txBody>
          <a:bodyPr vert="horz" lIns="68580" tIns="34290" rIns="68580" bIns="34290" rtlCol="0" anchor="ctr"/>
          <a:lstStyle/>
          <a:p>
            <a:fld id="{9462B66E-5282-44E8-95AE-033BDD61E3D5}" type="slidenum">
              <a:rPr lang="zh-CN" altLang="en-US" sz="1500">
                <a:solidFill>
                  <a:schemeClr val="tx1"/>
                </a:solidFill>
                <a:latin typeface="Times New Roman" panose="02020603050405020304" pitchFamily="18" charset="0"/>
                <a:cs typeface="Times New Roman" panose="02020603050405020304" pitchFamily="18" charset="0"/>
              </a:rPr>
              <a:pPr/>
              <a:t>5</a:t>
            </a:fld>
            <a:endParaRPr lang="zh-CN" altLang="en-US" sz="1500" dirty="0">
              <a:solidFill>
                <a:schemeClr val="tx1"/>
              </a:solidFill>
              <a:latin typeface="Times New Roman" panose="02020603050405020304" pitchFamily="18" charset="0"/>
              <a:cs typeface="Times New Roman" panose="02020603050405020304" pitchFamily="18" charset="0"/>
            </a:endParaRPr>
          </a:p>
        </p:txBody>
      </p:sp>
      <p:pic>
        <p:nvPicPr>
          <p:cNvPr id="14" name="图片 13" descr="图片包含 游戏机, 建筑, 标志, 围栏&#10;&#10;描述已自动生成">
            <a:extLst>
              <a:ext uri="{FF2B5EF4-FFF2-40B4-BE49-F238E27FC236}">
                <a16:creationId xmlns:a16="http://schemas.microsoft.com/office/drawing/2014/main" id="{2A4A64EC-6A7C-4F21-AA24-0E88B3CEED3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cxnSp>
        <p:nvCxnSpPr>
          <p:cNvPr id="17" name="直接连接符 16">
            <a:extLst>
              <a:ext uri="{FF2B5EF4-FFF2-40B4-BE49-F238E27FC236}">
                <a16:creationId xmlns:a16="http://schemas.microsoft.com/office/drawing/2014/main" id="{5E6A3151-1C57-41DE-8F62-0E0DF1BF43E1}"/>
              </a:ext>
            </a:extLst>
          </p:cNvPr>
          <p:cNvCxnSpPr/>
          <p:nvPr/>
        </p:nvCxnSpPr>
        <p:spPr>
          <a:xfrm>
            <a:off x="-4762" y="620744"/>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26" name="Picture 2" descr="重庆大学：深化学科内涵建设 为“双一流”赋能_澎湃号·政务_澎湃新闻-The Paper">
            <a:extLst>
              <a:ext uri="{FF2B5EF4-FFF2-40B4-BE49-F238E27FC236}">
                <a16:creationId xmlns:a16="http://schemas.microsoft.com/office/drawing/2014/main" id="{C1F2E25D-0369-4852-80F3-152D6D27ED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499" y="1017999"/>
            <a:ext cx="4578726" cy="2569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B0E749-FFC9-4ADD-A655-0CB5F210E9C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010"/>
          <a:stretch/>
        </p:blipFill>
        <p:spPr bwMode="auto">
          <a:xfrm>
            <a:off x="4079497" y="3864865"/>
            <a:ext cx="4578727" cy="237239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5FDD4A1-4A2C-4310-B06E-33140ABDB1FB}"/>
              </a:ext>
            </a:extLst>
          </p:cNvPr>
          <p:cNvSpPr txBox="1"/>
          <p:nvPr/>
        </p:nvSpPr>
        <p:spPr>
          <a:xfrm>
            <a:off x="250325" y="1665539"/>
            <a:ext cx="3485096" cy="4247317"/>
          </a:xfrm>
          <a:prstGeom prst="rect">
            <a:avLst/>
          </a:prstGeom>
          <a:noFill/>
        </p:spPr>
        <p:txBody>
          <a:bodyPr wrap="square" rtlCol="0">
            <a:spAutoFit/>
          </a:bodyPr>
          <a:lstStyle/>
          <a:p>
            <a:pPr marL="342900" indent="-342900">
              <a:buFont typeface="Wingdings" panose="05000000000000000000" pitchFamily="2" charset="2"/>
              <a:buChar char="p"/>
            </a:pPr>
            <a:r>
              <a:rPr lang="zh-CN" altLang="en-US" dirty="0"/>
              <a:t>对日定向装置主要负责驱动太阳翼转动以及舱内外能源的传输，是中国空间站工程立项初期</a:t>
            </a:r>
            <a:r>
              <a:rPr lang="zh-CN" altLang="en-US" b="1" dirty="0"/>
              <a:t>最先提上日程</a:t>
            </a:r>
            <a:r>
              <a:rPr lang="zh-CN" altLang="en-US" dirty="0"/>
              <a:t>的关键技术之一。</a:t>
            </a:r>
            <a:endParaRPr lang="en-US" altLang="zh-CN" dirty="0"/>
          </a:p>
          <a:p>
            <a:pPr marL="342900" indent="-342900">
              <a:buFont typeface="Wingdings" panose="05000000000000000000" pitchFamily="2" charset="2"/>
              <a:buChar char="p"/>
            </a:pPr>
            <a:endParaRPr lang="en-US" altLang="zh-CN" dirty="0"/>
          </a:p>
          <a:p>
            <a:pPr marL="342900" indent="-342900">
              <a:buFont typeface="Wingdings" panose="05000000000000000000" pitchFamily="2" charset="2"/>
              <a:buChar char="p"/>
            </a:pPr>
            <a:r>
              <a:rPr lang="zh-CN" altLang="en-US" dirty="0"/>
              <a:t>实验舱上的对日定向装置就相当于我们的手腕，它需要带动太阳翼持续旋转、稳定对日。</a:t>
            </a:r>
            <a:endParaRPr lang="en-US" altLang="zh-CN" dirty="0"/>
          </a:p>
          <a:p>
            <a:pPr marL="342900" indent="-342900">
              <a:buFont typeface="Wingdings" panose="05000000000000000000" pitchFamily="2" charset="2"/>
              <a:buChar char="p"/>
            </a:pPr>
            <a:endParaRPr lang="en-US" altLang="zh-CN" dirty="0"/>
          </a:p>
          <a:p>
            <a:pPr marL="342900" indent="-342900">
              <a:buFont typeface="Wingdings" panose="05000000000000000000" pitchFamily="2" charset="2"/>
              <a:buChar char="p"/>
            </a:pPr>
            <a:r>
              <a:rPr lang="zh-CN" altLang="en-US" dirty="0"/>
              <a:t>了解对日定向装置与技术就是了解航天过程中的能源生命线，对公众理解航天工程的困难与成就有重要价值。</a:t>
            </a:r>
          </a:p>
        </p:txBody>
      </p:sp>
      <p:sp>
        <p:nvSpPr>
          <p:cNvPr id="10" name="文本框 9">
            <a:extLst>
              <a:ext uri="{FF2B5EF4-FFF2-40B4-BE49-F238E27FC236}">
                <a16:creationId xmlns:a16="http://schemas.microsoft.com/office/drawing/2014/main" id="{13DE6CF3-2994-4C34-8A15-97067F2E6429}"/>
              </a:ext>
            </a:extLst>
          </p:cNvPr>
          <p:cNvSpPr txBox="1"/>
          <p:nvPr/>
        </p:nvSpPr>
        <p:spPr>
          <a:xfrm>
            <a:off x="354086" y="1017999"/>
            <a:ext cx="3633216" cy="400110"/>
          </a:xfrm>
          <a:prstGeom prst="rect">
            <a:avLst/>
          </a:prstGeom>
          <a:noFill/>
        </p:spPr>
        <p:txBody>
          <a:bodyPr wrap="square" rtlCol="0">
            <a:spAutoFit/>
          </a:bodyPr>
          <a:lstStyle/>
          <a:p>
            <a:r>
              <a:rPr lang="zh-CN" altLang="en-US" sz="2000" b="1" dirty="0">
                <a:solidFill>
                  <a:srgbClr val="7030A0"/>
                </a:solidFill>
                <a:latin typeface="+mn-ea"/>
              </a:rPr>
              <a:t>太阳翼帆板对日定向</a:t>
            </a:r>
            <a:endParaRPr lang="en-US" altLang="zh-CN" sz="2000" b="1" dirty="0">
              <a:solidFill>
                <a:srgbClr val="7030A0"/>
              </a:solidFill>
              <a:latin typeface="+mn-ea"/>
            </a:endParaRPr>
          </a:p>
        </p:txBody>
      </p:sp>
    </p:spTree>
    <p:extLst>
      <p:ext uri="{BB962C8B-B14F-4D97-AF65-F5344CB8AC3E}">
        <p14:creationId xmlns:p14="http://schemas.microsoft.com/office/powerpoint/2010/main" val="17296094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E6A52A-9D59-4957-AEBE-6E39642D0F93}"/>
              </a:ext>
            </a:extLst>
          </p:cNvPr>
          <p:cNvSpPr txBox="1"/>
          <p:nvPr/>
        </p:nvSpPr>
        <p:spPr>
          <a:xfrm>
            <a:off x="1811275" y="2138935"/>
            <a:ext cx="4052455" cy="2664897"/>
          </a:xfrm>
          <a:prstGeom prst="rect">
            <a:avLst/>
          </a:prstGeom>
          <a:noFill/>
        </p:spPr>
        <p:txBody>
          <a:bodyPr wrap="square" rtlCol="0">
            <a:spAutoFit/>
          </a:bodyPr>
          <a:lstStyle/>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一、选题背景</a:t>
            </a:r>
            <a:endParaRPr lang="en-US" altLang="zh-CN" sz="2100" b="1" dirty="0">
              <a:solidFill>
                <a:schemeClr val="bg1">
                  <a:lumMod val="65000"/>
                </a:schemeClr>
              </a:solidFill>
              <a:latin typeface="微软雅黑" panose="020B0503020204020204" pitchFamily="34" charset="-122"/>
              <a:ea typeface="微软雅黑" panose="020B0503020204020204" pitchFamily="34" charset="-122"/>
            </a:endParaRPr>
          </a:p>
          <a:p>
            <a:pPr>
              <a:lnSpc>
                <a:spcPct val="200000"/>
              </a:lnSpc>
            </a:pPr>
            <a:r>
              <a:rPr lang="zh-CN" altLang="en-US" sz="2100" b="1" dirty="0">
                <a:latin typeface="微软雅黑" panose="020B0503020204020204" pitchFamily="34" charset="-122"/>
                <a:ea typeface="微软雅黑" panose="020B0503020204020204" pitchFamily="34" charset="-122"/>
              </a:rPr>
              <a:t>二、展示内容</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三、展品实现</a:t>
            </a:r>
          </a:p>
          <a:p>
            <a:pPr>
              <a:lnSpc>
                <a:spcPct val="200000"/>
              </a:lnSpc>
            </a:pPr>
            <a:r>
              <a:rPr lang="zh-CN" altLang="en-US" sz="2100" b="1" dirty="0">
                <a:solidFill>
                  <a:schemeClr val="bg1">
                    <a:lumMod val="65000"/>
                  </a:schemeClr>
                </a:solidFill>
                <a:latin typeface="微软雅黑" panose="020B0503020204020204" pitchFamily="34" charset="-122"/>
                <a:ea typeface="微软雅黑" panose="020B0503020204020204" pitchFamily="34" charset="-122"/>
              </a:rPr>
              <a:t>四、原理设计</a:t>
            </a:r>
          </a:p>
        </p:txBody>
      </p:sp>
      <p:sp>
        <p:nvSpPr>
          <p:cNvPr id="4" name="文本框 3">
            <a:extLst>
              <a:ext uri="{FF2B5EF4-FFF2-40B4-BE49-F238E27FC236}">
                <a16:creationId xmlns:a16="http://schemas.microsoft.com/office/drawing/2014/main" id="{60365F65-DBCD-47DB-9FF5-E6F9C2C6763B}"/>
              </a:ext>
            </a:extLst>
          </p:cNvPr>
          <p:cNvSpPr txBox="1"/>
          <p:nvPr/>
        </p:nvSpPr>
        <p:spPr>
          <a:xfrm>
            <a:off x="948115" y="946454"/>
            <a:ext cx="1238485" cy="715581"/>
          </a:xfrm>
          <a:prstGeom prst="rect">
            <a:avLst/>
          </a:prstGeom>
          <a:noFill/>
        </p:spPr>
        <p:txBody>
          <a:bodyPr wrap="square" rtlCol="0">
            <a:spAutoFit/>
          </a:bodyPr>
          <a:lstStyle/>
          <a:p>
            <a:r>
              <a:rPr lang="zh-CN" altLang="en-US" sz="4050" b="1" dirty="0">
                <a:latin typeface="华文隶书" panose="02010800040101010101" pitchFamily="2" charset="-122"/>
                <a:ea typeface="华文隶书" panose="02010800040101010101" pitchFamily="2" charset="-122"/>
              </a:rPr>
              <a:t>目录</a:t>
            </a:r>
            <a:endParaRPr lang="en-US" altLang="zh-CN" sz="405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7094716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1152" y="28575"/>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3751" y="90808"/>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二、展示内容</a:t>
            </a:r>
            <a:endParaRPr lang="zh-CN" altLang="en-US"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9526" y="622887"/>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DACD04-6737-4047-874D-ED050025D23A}"/>
              </a:ext>
            </a:extLst>
          </p:cNvPr>
          <p:cNvSpPr txBox="1"/>
          <p:nvPr/>
        </p:nvSpPr>
        <p:spPr>
          <a:xfrm>
            <a:off x="303688" y="1370082"/>
            <a:ext cx="7809785" cy="1701748"/>
          </a:xfrm>
          <a:prstGeom prst="rect">
            <a:avLst/>
          </a:prstGeom>
          <a:noFill/>
        </p:spPr>
        <p:txBody>
          <a:bodyPr wrap="square">
            <a:spAutoFit/>
          </a:bodyPr>
          <a:lstStyle>
            <a:defPPr>
              <a:defRPr lang="en-US"/>
            </a:defPPr>
            <a:lvl1pPr>
              <a:lnSpc>
                <a:spcPct val="150000"/>
              </a:lnSpc>
              <a:defRPr sz="2000">
                <a:latin typeface="Times New Roman" panose="02020603050405020304" pitchFamily="18" charset="0"/>
                <a:ea typeface="宋体" panose="02010600030101010101" pitchFamily="2" charset="-122"/>
                <a:cs typeface="Times New Roman" panose="02020603050405020304" pitchFamily="18" charset="0"/>
              </a:defRPr>
            </a:lvl1pPr>
          </a:lstStyle>
          <a:p>
            <a:pPr indent="304800">
              <a:lnSpc>
                <a:spcPct val="150000"/>
              </a:lnSpc>
            </a:pPr>
            <a:r>
              <a:rPr lang="zh-CN" altLang="zh-CN" sz="1800" kern="100" dirty="0">
                <a:effectLst/>
                <a:latin typeface="等线" panose="02010600030101010101" pitchFamily="2" charset="-122"/>
                <a:ea typeface="等线" panose="02010600030101010101" pitchFamily="2" charset="-122"/>
              </a:rPr>
              <a:t>一、展示卫星对日定向技术的发展、现状及应用；</a:t>
            </a:r>
          </a:p>
          <a:p>
            <a:pPr indent="304800">
              <a:lnSpc>
                <a:spcPct val="150000"/>
              </a:lnSpc>
            </a:pPr>
            <a:r>
              <a:rPr lang="zh-CN" altLang="zh-CN" sz="1800" kern="100" dirty="0">
                <a:effectLst/>
                <a:latin typeface="等线" panose="02010600030101010101" pitchFamily="2" charset="-122"/>
                <a:ea typeface="等线" panose="02010600030101010101" pitchFamily="2" charset="-122"/>
              </a:rPr>
              <a:t>二、展示卫星对日定向技术的基本原理；</a:t>
            </a:r>
          </a:p>
          <a:p>
            <a:pPr indent="304800">
              <a:lnSpc>
                <a:spcPct val="150000"/>
              </a:lnSpc>
            </a:pPr>
            <a:r>
              <a:rPr lang="zh-CN" altLang="zh-CN" sz="1800" kern="100" dirty="0">
                <a:effectLst/>
                <a:latin typeface="等线" panose="02010600030101010101" pitchFamily="2" charset="-122"/>
                <a:ea typeface="等线" panose="02010600030101010101" pitchFamily="2" charset="-122"/>
              </a:rPr>
              <a:t>三、通过互动体验，让观众能够更好地了解该项技术，并激发对航天科学的兴趣。</a:t>
            </a:r>
          </a:p>
        </p:txBody>
      </p:sp>
      <p:sp>
        <p:nvSpPr>
          <p:cNvPr id="15" name="文本框 14">
            <a:extLst>
              <a:ext uri="{FF2B5EF4-FFF2-40B4-BE49-F238E27FC236}">
                <a16:creationId xmlns:a16="http://schemas.microsoft.com/office/drawing/2014/main" id="{6E88605B-884D-415A-9E56-4D73B25EC452}"/>
              </a:ext>
            </a:extLst>
          </p:cNvPr>
          <p:cNvSpPr txBox="1"/>
          <p:nvPr/>
        </p:nvSpPr>
        <p:spPr>
          <a:xfrm>
            <a:off x="234043" y="950368"/>
            <a:ext cx="4610100" cy="461665"/>
          </a:xfrm>
          <a:prstGeom prst="rect">
            <a:avLst/>
          </a:prstGeom>
          <a:noFill/>
        </p:spPr>
        <p:txBody>
          <a:bodyPr wrap="square">
            <a:spAutoFit/>
          </a:bodyPr>
          <a:lstStyle/>
          <a:p>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展示目的</a:t>
            </a:r>
            <a:endParaRPr lang="zh-CN" altLang="en-US" sz="2400" b="1" dirty="0">
              <a:latin typeface="等线" panose="02010600030101010101" pitchFamily="2" charset="-122"/>
              <a:ea typeface="等线" panose="02010600030101010101" pitchFamily="2" charset="-122"/>
            </a:endParaRPr>
          </a:p>
        </p:txBody>
      </p:sp>
      <p:sp>
        <p:nvSpPr>
          <p:cNvPr id="16" name="灯片编号占位符 3">
            <a:extLst>
              <a:ext uri="{FF2B5EF4-FFF2-40B4-BE49-F238E27FC236}">
                <a16:creationId xmlns:a16="http://schemas.microsoft.com/office/drawing/2014/main" id="{DA05EA5A-AC91-478A-82ED-454381F70CAC}"/>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等线" panose="02010600030101010101" pitchFamily="2" charset="-122"/>
                <a:ea typeface="等线" panose="02010600030101010101" pitchFamily="2" charset="-122"/>
                <a:cs typeface="Times New Roman" panose="02020603050405020304" pitchFamily="18" charset="0"/>
              </a:rPr>
              <a:pPr/>
              <a:t>7</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图片包含 游戏机, 建筑, 标志, 围栏&#10;&#10;描述已自动生成">
            <a:extLst>
              <a:ext uri="{FF2B5EF4-FFF2-40B4-BE49-F238E27FC236}">
                <a16:creationId xmlns:a16="http://schemas.microsoft.com/office/drawing/2014/main" id="{6DFFA101-07AD-4F8F-B970-7363B2FE683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pic>
        <p:nvPicPr>
          <p:cNvPr id="5" name="图片 4">
            <a:extLst>
              <a:ext uri="{FF2B5EF4-FFF2-40B4-BE49-F238E27FC236}">
                <a16:creationId xmlns:a16="http://schemas.microsoft.com/office/drawing/2014/main" id="{3E52F7F4-46D5-66D8-D157-AFA0F372C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100" y="3363210"/>
            <a:ext cx="2790825" cy="2771775"/>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F13D041C-81B5-0F05-AEB1-3D3762B87492}"/>
              </a:ext>
            </a:extLst>
          </p:cNvPr>
          <p:cNvSpPr txBox="1"/>
          <p:nvPr/>
        </p:nvSpPr>
        <p:spPr>
          <a:xfrm>
            <a:off x="3798268" y="3281163"/>
            <a:ext cx="4601632" cy="2935868"/>
          </a:xfrm>
          <a:prstGeom prst="rect">
            <a:avLst/>
          </a:prstGeom>
          <a:noFill/>
        </p:spPr>
        <p:txBody>
          <a:bodyPr wrap="square">
            <a:spAutoFit/>
          </a:bodyPr>
          <a:lstStyle/>
          <a:p>
            <a:pPr indent="304800" algn="just">
              <a:lnSpc>
                <a:spcPct val="150000"/>
              </a:lnSpc>
            </a:pP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现代航天系统中，对于通讯卫星、气象卫星等需要长期工作的卫星，</a:t>
            </a:r>
            <a:r>
              <a:rPr lang="zh-CN" altLang="zh-CN" sz="1800" b="1"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rPr>
              <a:t>太阳能帆板供</a:t>
            </a:r>
            <a:r>
              <a:rPr lang="zh-CN" altLang="zh-CN" b="1" dirty="0">
                <a:solidFill>
                  <a:srgbClr val="7030A0"/>
                </a:solidFill>
                <a:latin typeface="等线" panose="02010600030101010101" pitchFamily="2" charset="-122"/>
                <a:ea typeface="等线" panose="02010600030101010101" pitchFamily="2" charset="-122"/>
                <a:cs typeface="Times New Roman" panose="02020603050405020304" pitchFamily="18" charset="0"/>
              </a:rPr>
              <a:t>能</a:t>
            </a:r>
            <a:r>
              <a:rPr lang="zh-CN" altLang="en-US" dirty="0">
                <a:latin typeface="等线" panose="02010600030101010101" pitchFamily="2" charset="-122"/>
                <a:ea typeface="等线" panose="02010600030101010101" pitchFamily="2" charset="-122"/>
                <a:cs typeface="Times New Roman" panose="02020603050405020304" pitchFamily="18" charset="0"/>
              </a:rPr>
              <a:t>极为</a:t>
            </a:r>
            <a:r>
              <a:rPr lang="zh-CN" altLang="zh-CN" dirty="0">
                <a:latin typeface="等线" panose="02010600030101010101" pitchFamily="2" charset="-122"/>
                <a:ea typeface="等线" panose="02010600030101010101" pitchFamily="2" charset="-122"/>
                <a:cs typeface="Times New Roman" panose="02020603050405020304" pitchFamily="18" charset="0"/>
              </a:rPr>
              <a:t>重要</a:t>
            </a:r>
            <a:r>
              <a:rPr lang="zh-CN" altLang="en-US" dirty="0">
                <a:latin typeface="等线" panose="02010600030101010101" pitchFamily="2" charset="-122"/>
                <a:ea typeface="等线" panose="02010600030101010101" pitchFamily="2" charset="-122"/>
                <a:cs typeface="Times New Roman" panose="02020603050405020304" pitchFamily="18" charset="0"/>
              </a:rPr>
              <a:t>，</a:t>
            </a:r>
            <a:r>
              <a:rPr lang="zh-CN" altLang="zh-CN" dirty="0">
                <a:latin typeface="等线" panose="02010600030101010101" pitchFamily="2" charset="-122"/>
                <a:ea typeface="等线" panose="02010600030101010101" pitchFamily="2" charset="-122"/>
                <a:cs typeface="Times New Roman" panose="02020603050405020304" pitchFamily="18" charset="0"/>
              </a:rPr>
              <a:t>对日定向技术</a:t>
            </a:r>
            <a:r>
              <a:rPr lang="zh-CN" altLang="en-US" dirty="0">
                <a:latin typeface="等线" panose="02010600030101010101" pitchFamily="2" charset="-122"/>
                <a:ea typeface="等线" panose="02010600030101010101" pitchFamily="2" charset="-122"/>
                <a:cs typeface="Times New Roman" panose="02020603050405020304" pitchFamily="18" charset="0"/>
              </a:rPr>
              <a:t>即基于此需求开发而来。</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pPr>
            <a:r>
              <a:rPr lang="zh-CN" altLang="zh-CN" dirty="0">
                <a:latin typeface="等线" panose="02010600030101010101" pitchFamily="2" charset="-122"/>
                <a:ea typeface="等线" panose="02010600030101010101" pitchFamily="2" charset="-122"/>
                <a:cs typeface="Times New Roman" panose="02020603050405020304" pitchFamily="18" charset="0"/>
              </a:rPr>
              <a:t>目前该技术已在我国北斗导航卫星系统、实践二十号卫星等人造卫星上</a:t>
            </a:r>
            <a:r>
              <a:rPr lang="zh-CN" altLang="en-US" dirty="0">
                <a:latin typeface="等线" panose="02010600030101010101" pitchFamily="2" charset="-122"/>
                <a:ea typeface="等线" panose="02010600030101010101" pitchFamily="2" charset="-122"/>
                <a:cs typeface="Times New Roman" panose="02020603050405020304" pitchFamily="18" charset="0"/>
              </a:rPr>
              <a:t>广泛</a:t>
            </a:r>
            <a:r>
              <a:rPr lang="zh-CN" altLang="zh-CN" dirty="0">
                <a:latin typeface="等线" panose="02010600030101010101" pitchFamily="2" charset="-122"/>
                <a:ea typeface="等线" panose="02010600030101010101" pitchFamily="2" charset="-122"/>
                <a:cs typeface="Times New Roman" panose="02020603050405020304" pitchFamily="18" charset="0"/>
              </a:rPr>
              <a:t>应用。</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pPr>
            <a:endParaRPr lang="en-US" altLang="zh-CN"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17240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1153" y="23705"/>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3752" y="97763"/>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二、展示内容</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9525" y="618017"/>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A17CC7-AB61-4A5D-A202-E72ADA72EB38}"/>
              </a:ext>
            </a:extLst>
          </p:cNvPr>
          <p:cNvSpPr txBox="1"/>
          <p:nvPr/>
        </p:nvSpPr>
        <p:spPr>
          <a:xfrm>
            <a:off x="234043" y="1459202"/>
            <a:ext cx="8844467" cy="881139"/>
          </a:xfrm>
          <a:prstGeom prst="rect">
            <a:avLst/>
          </a:prstGeom>
          <a:noFill/>
        </p:spPr>
        <p:txBody>
          <a:bodyPr wrap="square">
            <a:spAutoFit/>
          </a:bodyPr>
          <a:lstStyle/>
          <a:p>
            <a:pPr indent="304800" algn="just">
              <a:lnSpc>
                <a:spcPct val="150000"/>
              </a:lnSpc>
            </a:pPr>
            <a:r>
              <a:rPr lang="zh-CN" altLang="zh-CN" sz="1800" kern="100" dirty="0">
                <a:effectLst/>
                <a:latin typeface="等线" panose="02010600030101010101" pitchFamily="2" charset="-122"/>
                <a:ea typeface="等线" panose="02010600030101010101" pitchFamily="2" charset="-122"/>
              </a:rPr>
              <a:t>展品将基于卫星在绕地公转中太阳能帆板的对日定向技术设计展示内容。展品将主要展示以下内容：</a:t>
            </a:r>
          </a:p>
        </p:txBody>
      </p:sp>
      <p:sp>
        <p:nvSpPr>
          <p:cNvPr id="16" name="灯片编号占位符 3">
            <a:extLst>
              <a:ext uri="{FF2B5EF4-FFF2-40B4-BE49-F238E27FC236}">
                <a16:creationId xmlns:a16="http://schemas.microsoft.com/office/drawing/2014/main" id="{1E552C0B-5FC4-437D-835A-3E8947F8C4AF}"/>
              </a:ext>
            </a:extLst>
          </p:cNvPr>
          <p:cNvSpPr txBox="1">
            <a:spLocks/>
          </p:cNvSpPr>
          <p:nvPr/>
        </p:nvSpPr>
        <p:spPr>
          <a:xfrm>
            <a:off x="7543800" y="6590318"/>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等线" panose="02010600030101010101" pitchFamily="2" charset="-122"/>
                <a:ea typeface="等线" panose="02010600030101010101" pitchFamily="2" charset="-122"/>
                <a:cs typeface="Times New Roman" panose="02020603050405020304" pitchFamily="18" charset="0"/>
              </a:rPr>
              <a:pPr/>
              <a:t>8</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descr="图片包含 游戏机, 建筑, 标志, 围栏&#10;&#10;描述已自动生成">
            <a:extLst>
              <a:ext uri="{FF2B5EF4-FFF2-40B4-BE49-F238E27FC236}">
                <a16:creationId xmlns:a16="http://schemas.microsoft.com/office/drawing/2014/main" id="{4E5720F6-01B6-4910-8EDD-BFCB235E525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63096"/>
            <a:ext cx="841502" cy="594904"/>
          </a:xfrm>
          <a:prstGeom prst="rect">
            <a:avLst/>
          </a:prstGeom>
        </p:spPr>
      </p:pic>
      <p:sp>
        <p:nvSpPr>
          <p:cNvPr id="7" name="文本框 6">
            <a:extLst>
              <a:ext uri="{FF2B5EF4-FFF2-40B4-BE49-F238E27FC236}">
                <a16:creationId xmlns:a16="http://schemas.microsoft.com/office/drawing/2014/main" id="{6380B563-070F-DCBC-51FF-49ED5C306CD5}"/>
              </a:ext>
            </a:extLst>
          </p:cNvPr>
          <p:cNvSpPr txBox="1"/>
          <p:nvPr/>
        </p:nvSpPr>
        <p:spPr>
          <a:xfrm>
            <a:off x="93752" y="2385712"/>
            <a:ext cx="6275915" cy="1296637"/>
          </a:xfrm>
          <a:prstGeom prst="rect">
            <a:avLst/>
          </a:prstGeom>
          <a:noFill/>
        </p:spPr>
        <p:txBody>
          <a:bodyPr wrap="square">
            <a:spAutoFit/>
          </a:bodyPr>
          <a:lstStyle/>
          <a:p>
            <a:pPr indent="304800" algn="just">
              <a:lnSpc>
                <a:spcPct val="150000"/>
              </a:lnSpc>
            </a:pPr>
            <a:r>
              <a:rPr lang="zh-CN" altLang="zh-CN" sz="1800" kern="100" dirty="0">
                <a:solidFill>
                  <a:srgbClr val="3F4A54"/>
                </a:solidFill>
                <a:effectLst/>
                <a:latin typeface="等线" panose="02010600030101010101" pitchFamily="2" charset="-122"/>
                <a:ea typeface="等线" panose="02010600030101010101" pitchFamily="2" charset="-122"/>
              </a:rPr>
              <a:t>（</a:t>
            </a:r>
            <a:r>
              <a:rPr lang="en-US" altLang="zh-CN" sz="1800" kern="100" dirty="0">
                <a:solidFill>
                  <a:srgbClr val="3F4A54"/>
                </a:solidFill>
                <a:effectLst/>
                <a:latin typeface="等线" panose="02010600030101010101" pitchFamily="2" charset="-122"/>
                <a:ea typeface="等线" panose="02010600030101010101" pitchFamily="2" charset="-122"/>
              </a:rPr>
              <a:t>1</a:t>
            </a:r>
            <a:r>
              <a:rPr lang="zh-CN" altLang="zh-CN" sz="1800" kern="100" dirty="0">
                <a:solidFill>
                  <a:srgbClr val="3F4A54"/>
                </a:solidFill>
                <a:effectLst/>
                <a:latin typeface="等线" panose="02010600030101010101" pitchFamily="2" charset="-122"/>
                <a:ea typeface="等线" panose="02010600030101010101" pitchFamily="2" charset="-122"/>
              </a:rPr>
              <a:t>）卫星对日定向技术的发展历史、现状及应用。</a:t>
            </a:r>
          </a:p>
          <a:p>
            <a:pPr indent="304800" algn="just">
              <a:lnSpc>
                <a:spcPct val="150000"/>
              </a:lnSpc>
            </a:pPr>
            <a:r>
              <a:rPr lang="zh-CN" altLang="zh-CN" sz="1800" kern="100" dirty="0">
                <a:solidFill>
                  <a:srgbClr val="3F4A54"/>
                </a:solidFill>
                <a:effectLst/>
                <a:latin typeface="等线" panose="02010600030101010101" pitchFamily="2" charset="-122"/>
                <a:ea typeface="等线" panose="02010600030101010101" pitchFamily="2" charset="-122"/>
              </a:rPr>
              <a:t>（</a:t>
            </a:r>
            <a:r>
              <a:rPr lang="en-US" altLang="zh-CN" sz="1800" kern="100" dirty="0">
                <a:solidFill>
                  <a:srgbClr val="3F4A54"/>
                </a:solidFill>
                <a:effectLst/>
                <a:latin typeface="等线" panose="02010600030101010101" pitchFamily="2" charset="-122"/>
                <a:ea typeface="等线" panose="02010600030101010101" pitchFamily="2" charset="-122"/>
              </a:rPr>
              <a:t>2</a:t>
            </a:r>
            <a:r>
              <a:rPr lang="zh-CN" altLang="zh-CN" sz="1800" kern="100" dirty="0">
                <a:solidFill>
                  <a:srgbClr val="3F4A54"/>
                </a:solidFill>
                <a:effectLst/>
                <a:latin typeface="等线" panose="02010600030101010101" pitchFamily="2" charset="-122"/>
                <a:ea typeface="等线" panose="02010600030101010101" pitchFamily="2" charset="-122"/>
              </a:rPr>
              <a:t>）卫星的绕地</a:t>
            </a:r>
            <a:r>
              <a:rPr lang="zh-CN" altLang="zh-CN" sz="1800" b="1" kern="100" dirty="0">
                <a:solidFill>
                  <a:srgbClr val="3F4A54"/>
                </a:solidFill>
                <a:effectLst/>
                <a:latin typeface="等线" panose="02010600030101010101" pitchFamily="2" charset="-122"/>
                <a:ea typeface="等线" panose="02010600030101010101" pitchFamily="2" charset="-122"/>
              </a:rPr>
              <a:t>公转</a:t>
            </a:r>
            <a:r>
              <a:rPr lang="zh-CN" altLang="zh-CN" sz="1800" kern="100" dirty="0">
                <a:solidFill>
                  <a:srgbClr val="3F4A54"/>
                </a:solidFill>
                <a:effectLst/>
                <a:latin typeface="等线" panose="02010600030101010101" pitchFamily="2" charset="-122"/>
                <a:ea typeface="等线" panose="02010600030101010101" pitchFamily="2" charset="-122"/>
              </a:rPr>
              <a:t>、</a:t>
            </a:r>
            <a:r>
              <a:rPr lang="zh-CN" altLang="zh-CN" sz="1800" b="1" kern="100" dirty="0">
                <a:solidFill>
                  <a:srgbClr val="3F4A54"/>
                </a:solidFill>
                <a:effectLst/>
                <a:latin typeface="等线" panose="02010600030101010101" pitchFamily="2" charset="-122"/>
                <a:ea typeface="等线" panose="02010600030101010101" pitchFamily="2" charset="-122"/>
              </a:rPr>
              <a:t>变轨</a:t>
            </a:r>
            <a:r>
              <a:rPr lang="zh-CN" altLang="zh-CN" sz="1800" kern="100" dirty="0">
                <a:solidFill>
                  <a:srgbClr val="3F4A54"/>
                </a:solidFill>
                <a:effectLst/>
                <a:latin typeface="等线" panose="02010600030101010101" pitchFamily="2" charset="-122"/>
                <a:ea typeface="等线" panose="02010600030101010101" pitchFamily="2" charset="-122"/>
              </a:rPr>
              <a:t>、及</a:t>
            </a:r>
            <a:r>
              <a:rPr lang="zh-CN" altLang="zh-CN" sz="1800" b="1" kern="100" dirty="0">
                <a:solidFill>
                  <a:srgbClr val="3F4A54"/>
                </a:solidFill>
                <a:effectLst/>
                <a:latin typeface="等线" panose="02010600030101010101" pitchFamily="2" charset="-122"/>
                <a:ea typeface="等线" panose="02010600030101010101" pitchFamily="2" charset="-122"/>
              </a:rPr>
              <a:t>位姿变化</a:t>
            </a:r>
            <a:r>
              <a:rPr lang="zh-CN" altLang="zh-CN" sz="1800" kern="100" dirty="0">
                <a:solidFill>
                  <a:srgbClr val="3F4A54"/>
                </a:solidFill>
                <a:effectLst/>
                <a:latin typeface="等线" panose="02010600030101010101" pitchFamily="2" charset="-122"/>
                <a:ea typeface="等线" panose="02010600030101010101" pitchFamily="2" charset="-122"/>
              </a:rPr>
              <a:t>运动。</a:t>
            </a:r>
          </a:p>
          <a:p>
            <a:pPr indent="304800" algn="just">
              <a:lnSpc>
                <a:spcPct val="150000"/>
              </a:lnSpc>
            </a:pPr>
            <a:r>
              <a:rPr lang="zh-CN" altLang="zh-CN" sz="1800" kern="100" dirty="0">
                <a:solidFill>
                  <a:srgbClr val="3F4A54"/>
                </a:solidFill>
                <a:effectLst/>
                <a:latin typeface="等线" panose="02010600030101010101" pitchFamily="2" charset="-122"/>
                <a:ea typeface="等线" panose="02010600030101010101" pitchFamily="2" charset="-122"/>
              </a:rPr>
              <a:t>（</a:t>
            </a:r>
            <a:r>
              <a:rPr lang="en-US" altLang="zh-CN" sz="1800" kern="100" dirty="0">
                <a:solidFill>
                  <a:srgbClr val="3F4A54"/>
                </a:solidFill>
                <a:effectLst/>
                <a:latin typeface="等线" panose="02010600030101010101" pitchFamily="2" charset="-122"/>
                <a:ea typeface="等线" panose="02010600030101010101" pitchFamily="2" charset="-122"/>
              </a:rPr>
              <a:t>3</a:t>
            </a:r>
            <a:r>
              <a:rPr lang="zh-CN" altLang="zh-CN" sz="1800" kern="100" dirty="0">
                <a:solidFill>
                  <a:srgbClr val="3F4A54"/>
                </a:solidFill>
                <a:effectLst/>
                <a:latin typeface="等线" panose="02010600030101010101" pitchFamily="2" charset="-122"/>
                <a:ea typeface="等线" panose="02010600030101010101" pitchFamily="2" charset="-122"/>
              </a:rPr>
              <a:t>）卫星在</a:t>
            </a:r>
            <a:r>
              <a:rPr lang="zh-CN" altLang="en-US" sz="1800" kern="100" dirty="0">
                <a:solidFill>
                  <a:srgbClr val="3F4A54"/>
                </a:solidFill>
                <a:effectLst/>
                <a:latin typeface="等线" panose="02010600030101010101" pitchFamily="2" charset="-122"/>
                <a:ea typeface="等线" panose="02010600030101010101" pitchFamily="2" charset="-122"/>
              </a:rPr>
              <a:t>运作</a:t>
            </a:r>
            <a:r>
              <a:rPr lang="zh-CN" altLang="zh-CN" sz="1800" kern="100" dirty="0">
                <a:solidFill>
                  <a:srgbClr val="3F4A54"/>
                </a:solidFill>
                <a:effectLst/>
                <a:latin typeface="等线" panose="02010600030101010101" pitchFamily="2" charset="-122"/>
                <a:ea typeface="等线" panose="02010600030101010101" pitchFamily="2" charset="-122"/>
              </a:rPr>
              <a:t>过程中太阳能帆板的对日定向过程。</a:t>
            </a:r>
          </a:p>
        </p:txBody>
      </p:sp>
      <p:sp>
        <p:nvSpPr>
          <p:cNvPr id="10" name="矩形: 圆角 9">
            <a:extLst>
              <a:ext uri="{FF2B5EF4-FFF2-40B4-BE49-F238E27FC236}">
                <a16:creationId xmlns:a16="http://schemas.microsoft.com/office/drawing/2014/main" id="{154BF519-3B48-D7AE-7704-9C963BAB6885}"/>
              </a:ext>
            </a:extLst>
          </p:cNvPr>
          <p:cNvSpPr/>
          <p:nvPr/>
        </p:nvSpPr>
        <p:spPr>
          <a:xfrm>
            <a:off x="5825562" y="3278587"/>
            <a:ext cx="2771182" cy="381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030A0"/>
                </a:solidFill>
                <a:latin typeface="等线" panose="02010600030101010101" pitchFamily="2" charset="-122"/>
                <a:ea typeface="等线" panose="02010600030101010101" pitchFamily="2" charset="-122"/>
              </a:rPr>
              <a:t>用户亲身体验，动手交互</a:t>
            </a:r>
          </a:p>
        </p:txBody>
      </p:sp>
      <p:sp>
        <p:nvSpPr>
          <p:cNvPr id="12" name="右大括号 11">
            <a:extLst>
              <a:ext uri="{FF2B5EF4-FFF2-40B4-BE49-F238E27FC236}">
                <a16:creationId xmlns:a16="http://schemas.microsoft.com/office/drawing/2014/main" id="{6A2647A4-A4BE-FD91-FF9B-045DC822F710}"/>
              </a:ext>
            </a:extLst>
          </p:cNvPr>
          <p:cNvSpPr/>
          <p:nvPr/>
        </p:nvSpPr>
        <p:spPr>
          <a:xfrm>
            <a:off x="5613400" y="2540000"/>
            <a:ext cx="338667" cy="68282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13" name="矩形: 圆角 12">
            <a:extLst>
              <a:ext uri="{FF2B5EF4-FFF2-40B4-BE49-F238E27FC236}">
                <a16:creationId xmlns:a16="http://schemas.microsoft.com/office/drawing/2014/main" id="{F0E74BF0-0ADE-7F63-842A-20B4EEC9E662}"/>
              </a:ext>
            </a:extLst>
          </p:cNvPr>
          <p:cNvSpPr/>
          <p:nvPr/>
        </p:nvSpPr>
        <p:spPr>
          <a:xfrm>
            <a:off x="6037229" y="2690914"/>
            <a:ext cx="2559515" cy="381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030A0"/>
                </a:solidFill>
                <a:latin typeface="等线" panose="02010600030101010101" pitchFamily="2" charset="-122"/>
                <a:ea typeface="等线" panose="02010600030101010101" pitchFamily="2" charset="-122"/>
              </a:rPr>
              <a:t>图文形式展示</a:t>
            </a:r>
          </a:p>
        </p:txBody>
      </p:sp>
      <p:pic>
        <p:nvPicPr>
          <p:cNvPr id="5" name="图片 4">
            <a:extLst>
              <a:ext uri="{FF2B5EF4-FFF2-40B4-BE49-F238E27FC236}">
                <a16:creationId xmlns:a16="http://schemas.microsoft.com/office/drawing/2014/main" id="{CA19F9B0-B4F7-5818-3483-D8B51B959BA2}"/>
              </a:ext>
            </a:extLst>
          </p:cNvPr>
          <p:cNvPicPr>
            <a:picLocks noChangeAspect="1"/>
          </p:cNvPicPr>
          <p:nvPr/>
        </p:nvPicPr>
        <p:blipFill rotWithShape="1">
          <a:blip r:embed="rId7">
            <a:extLst>
              <a:ext uri="{28A0092B-C50C-407E-A947-70E740481C1C}">
                <a14:useLocalDpi xmlns:a14="http://schemas.microsoft.com/office/drawing/2010/main" val="0"/>
              </a:ext>
            </a:extLst>
          </a:blip>
          <a:srcRect l="22027" t="17182" r="19521" b="9012"/>
          <a:stretch/>
        </p:blipFill>
        <p:spPr>
          <a:xfrm>
            <a:off x="3126748" y="3715346"/>
            <a:ext cx="2862309" cy="3142655"/>
          </a:xfrm>
          <a:prstGeom prst="rect">
            <a:avLst/>
          </a:prstGeom>
        </p:spPr>
      </p:pic>
      <p:sp>
        <p:nvSpPr>
          <p:cNvPr id="6" name="矩形 5">
            <a:extLst>
              <a:ext uri="{FF2B5EF4-FFF2-40B4-BE49-F238E27FC236}">
                <a16:creationId xmlns:a16="http://schemas.microsoft.com/office/drawing/2014/main" id="{A1877AAF-E8DC-086B-F992-0354D8B6E15F}"/>
              </a:ext>
            </a:extLst>
          </p:cNvPr>
          <p:cNvSpPr/>
          <p:nvPr/>
        </p:nvSpPr>
        <p:spPr>
          <a:xfrm>
            <a:off x="3000375" y="6435725"/>
            <a:ext cx="876300" cy="422275"/>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cxnSp>
        <p:nvCxnSpPr>
          <p:cNvPr id="15" name="直接连接符 14">
            <a:extLst>
              <a:ext uri="{FF2B5EF4-FFF2-40B4-BE49-F238E27FC236}">
                <a16:creationId xmlns:a16="http://schemas.microsoft.com/office/drawing/2014/main" id="{FD4B61D5-E737-E91C-582E-D143F7377823}"/>
              </a:ext>
            </a:extLst>
          </p:cNvPr>
          <p:cNvCxnSpPr>
            <a:cxnSpLocks/>
            <a:stCxn id="19" idx="3"/>
          </p:cNvCxnSpPr>
          <p:nvPr/>
        </p:nvCxnSpPr>
        <p:spPr>
          <a:xfrm>
            <a:off x="2707714" y="4367106"/>
            <a:ext cx="1077838" cy="0"/>
          </a:xfrm>
          <a:prstGeom prst="line">
            <a:avLst/>
          </a:prstGeom>
          <a:ln w="34925" cap="rnd">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2808A4F-E054-F65D-FE07-82807E91D8C9}"/>
              </a:ext>
            </a:extLst>
          </p:cNvPr>
          <p:cNvSpPr txBox="1"/>
          <p:nvPr/>
        </p:nvSpPr>
        <p:spPr>
          <a:xfrm>
            <a:off x="1497046" y="4182440"/>
            <a:ext cx="1210668" cy="369332"/>
          </a:xfrm>
          <a:prstGeom prst="rect">
            <a:avLst/>
          </a:prstGeom>
          <a:noFill/>
          <a:ln w="28575">
            <a:solidFill>
              <a:schemeClr val="tx1"/>
            </a:solidFill>
          </a:ln>
        </p:spPr>
        <p:txBody>
          <a:bodyPr wrap="square" rtlCol="0">
            <a:spAutoFit/>
          </a:bodyPr>
          <a:lstStyle/>
          <a:p>
            <a:pPr algn="ctr"/>
            <a:r>
              <a:rPr lang="zh-CN" altLang="en-US" dirty="0">
                <a:latin typeface="等线" panose="02010600030101010101" pitchFamily="2" charset="-122"/>
                <a:ea typeface="等线" panose="02010600030101010101" pitchFamily="2" charset="-122"/>
              </a:rPr>
              <a:t>模拟太阳</a:t>
            </a:r>
          </a:p>
        </p:txBody>
      </p:sp>
      <p:cxnSp>
        <p:nvCxnSpPr>
          <p:cNvPr id="20" name="直接连接符 19">
            <a:extLst>
              <a:ext uri="{FF2B5EF4-FFF2-40B4-BE49-F238E27FC236}">
                <a16:creationId xmlns:a16="http://schemas.microsoft.com/office/drawing/2014/main" id="{71F22D44-A4E7-5B83-42AC-F1400E9DC9F6}"/>
              </a:ext>
            </a:extLst>
          </p:cNvPr>
          <p:cNvCxnSpPr/>
          <p:nvPr/>
        </p:nvCxnSpPr>
        <p:spPr>
          <a:xfrm>
            <a:off x="3381822" y="6094356"/>
            <a:ext cx="1570355" cy="0"/>
          </a:xfrm>
          <a:prstGeom prst="line">
            <a:avLst/>
          </a:prstGeom>
          <a:ln w="34925" cap="rnd">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A54F389-7A70-6009-5FC7-5485A4CD8E3F}"/>
              </a:ext>
            </a:extLst>
          </p:cNvPr>
          <p:cNvSpPr txBox="1"/>
          <p:nvPr/>
        </p:nvSpPr>
        <p:spPr>
          <a:xfrm>
            <a:off x="2133296" y="5909690"/>
            <a:ext cx="1210668" cy="369332"/>
          </a:xfrm>
          <a:prstGeom prst="rect">
            <a:avLst/>
          </a:prstGeom>
          <a:noFill/>
          <a:ln w="28575">
            <a:solidFill>
              <a:schemeClr val="tx1"/>
            </a:solidFill>
          </a:ln>
        </p:spPr>
        <p:txBody>
          <a:bodyPr wrap="square" rtlCol="0">
            <a:spAutoFit/>
          </a:bodyPr>
          <a:lstStyle/>
          <a:p>
            <a:pPr algn="ctr"/>
            <a:r>
              <a:rPr lang="zh-CN" altLang="en-US" dirty="0">
                <a:latin typeface="等线" panose="02010600030101010101" pitchFamily="2" charset="-122"/>
                <a:ea typeface="等线" panose="02010600030101010101" pitchFamily="2" charset="-122"/>
              </a:rPr>
              <a:t>交互面板</a:t>
            </a:r>
          </a:p>
        </p:txBody>
      </p:sp>
      <p:cxnSp>
        <p:nvCxnSpPr>
          <p:cNvPr id="22" name="直接连接符 21">
            <a:extLst>
              <a:ext uri="{FF2B5EF4-FFF2-40B4-BE49-F238E27FC236}">
                <a16:creationId xmlns:a16="http://schemas.microsoft.com/office/drawing/2014/main" id="{FD4B61D5-E737-E91C-582E-D143F7377823}"/>
              </a:ext>
            </a:extLst>
          </p:cNvPr>
          <p:cNvCxnSpPr>
            <a:cxnSpLocks/>
          </p:cNvCxnSpPr>
          <p:nvPr/>
        </p:nvCxnSpPr>
        <p:spPr>
          <a:xfrm flipH="1">
            <a:off x="5147733" y="4097647"/>
            <a:ext cx="677829" cy="566910"/>
          </a:xfrm>
          <a:prstGeom prst="line">
            <a:avLst/>
          </a:prstGeom>
          <a:ln w="34925" cap="rnd">
            <a:solidFill>
              <a:schemeClr val="accent4">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文本框 18">
            <a:extLst>
              <a:ext uri="{FF2B5EF4-FFF2-40B4-BE49-F238E27FC236}">
                <a16:creationId xmlns:a16="http://schemas.microsoft.com/office/drawing/2014/main" id="{22808A4F-E054-F65D-FE07-82807E91D8C9}"/>
              </a:ext>
            </a:extLst>
          </p:cNvPr>
          <p:cNvSpPr txBox="1"/>
          <p:nvPr/>
        </p:nvSpPr>
        <p:spPr>
          <a:xfrm>
            <a:off x="5825562" y="3912981"/>
            <a:ext cx="1248526" cy="369332"/>
          </a:xfrm>
          <a:prstGeom prst="rect">
            <a:avLst/>
          </a:prstGeom>
          <a:noFill/>
          <a:ln w="28575">
            <a:solidFill>
              <a:schemeClr val="tx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latin typeface="等线" panose="02010600030101010101" pitchFamily="2" charset="-122"/>
                <a:ea typeface="等线" panose="02010600030101010101" pitchFamily="2" charset="-122"/>
              </a:rPr>
              <a:t>模拟地球</a:t>
            </a:r>
          </a:p>
        </p:txBody>
      </p:sp>
      <p:cxnSp>
        <p:nvCxnSpPr>
          <p:cNvPr id="28" name="直接连接符 27">
            <a:extLst>
              <a:ext uri="{FF2B5EF4-FFF2-40B4-BE49-F238E27FC236}">
                <a16:creationId xmlns:a16="http://schemas.microsoft.com/office/drawing/2014/main" id="{FD4B61D5-E737-E91C-582E-D143F7377823}"/>
              </a:ext>
            </a:extLst>
          </p:cNvPr>
          <p:cNvCxnSpPr>
            <a:cxnSpLocks/>
          </p:cNvCxnSpPr>
          <p:nvPr/>
        </p:nvCxnSpPr>
        <p:spPr>
          <a:xfrm flipH="1">
            <a:off x="5613400" y="4741333"/>
            <a:ext cx="956733" cy="0"/>
          </a:xfrm>
          <a:prstGeom prst="line">
            <a:avLst/>
          </a:prstGeom>
          <a:ln w="34925" cap="rnd">
            <a:solidFill>
              <a:schemeClr val="accent4">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文本框 18">
            <a:extLst>
              <a:ext uri="{FF2B5EF4-FFF2-40B4-BE49-F238E27FC236}">
                <a16:creationId xmlns:a16="http://schemas.microsoft.com/office/drawing/2014/main" id="{22808A4F-E054-F65D-FE07-82807E91D8C9}"/>
              </a:ext>
            </a:extLst>
          </p:cNvPr>
          <p:cNvSpPr txBox="1"/>
          <p:nvPr/>
        </p:nvSpPr>
        <p:spPr>
          <a:xfrm>
            <a:off x="6605819" y="4556667"/>
            <a:ext cx="1210668" cy="369332"/>
          </a:xfrm>
          <a:prstGeom prst="rect">
            <a:avLst/>
          </a:prstGeom>
          <a:noFill/>
          <a:ln w="28575">
            <a:solidFill>
              <a:schemeClr val="tx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latin typeface="等线" panose="02010600030101010101" pitchFamily="2" charset="-122"/>
                <a:ea typeface="等线" panose="02010600030101010101" pitchFamily="2" charset="-122"/>
              </a:rPr>
              <a:t>人造卫星</a:t>
            </a:r>
          </a:p>
        </p:txBody>
      </p:sp>
      <p:sp>
        <p:nvSpPr>
          <p:cNvPr id="24" name="文本框 23">
            <a:extLst>
              <a:ext uri="{FF2B5EF4-FFF2-40B4-BE49-F238E27FC236}">
                <a16:creationId xmlns:a16="http://schemas.microsoft.com/office/drawing/2014/main" id="{A8AE36C2-5A71-48B9-87F7-7B9C8B79F9CF}"/>
              </a:ext>
            </a:extLst>
          </p:cNvPr>
          <p:cNvSpPr txBox="1"/>
          <p:nvPr/>
        </p:nvSpPr>
        <p:spPr>
          <a:xfrm>
            <a:off x="205468" y="823881"/>
            <a:ext cx="4610100" cy="461665"/>
          </a:xfrm>
          <a:prstGeom prst="rect">
            <a:avLst/>
          </a:prstGeom>
          <a:noFill/>
        </p:spPr>
        <p:txBody>
          <a:bodyPr wrap="square">
            <a:spAutoFit/>
          </a:bodyPr>
          <a:lstStyle/>
          <a:p>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展示内容</a:t>
            </a:r>
            <a:endParaRPr lang="zh-CN" altLang="en-US" sz="24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354743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5FD26-B829-4049-9783-87D41B7249B1}"/>
              </a:ext>
            </a:extLst>
          </p:cNvPr>
          <p:cNvPicPr>
            <a:picLocks noChangeAspect="1"/>
          </p:cNvPicPr>
          <p:nvPr/>
        </p:nvPicPr>
        <p:blipFill rotWithShape="1">
          <a:blip r:embed="rId3" cstate="screen">
            <a:duotone>
              <a:prstClr val="black"/>
              <a:srgbClr val="CFA4FE">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40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215534" y="21690"/>
            <a:ext cx="1899891" cy="586696"/>
          </a:xfrm>
          <a:prstGeom prst="rect">
            <a:avLst/>
          </a:prstGeom>
        </p:spPr>
      </p:pic>
      <p:sp>
        <p:nvSpPr>
          <p:cNvPr id="3" name="文本框 2">
            <a:extLst>
              <a:ext uri="{FF2B5EF4-FFF2-40B4-BE49-F238E27FC236}">
                <a16:creationId xmlns:a16="http://schemas.microsoft.com/office/drawing/2014/main" id="{9C490608-2A62-4F64-9978-75EFC495C920}"/>
              </a:ext>
            </a:extLst>
          </p:cNvPr>
          <p:cNvSpPr txBox="1"/>
          <p:nvPr/>
        </p:nvSpPr>
        <p:spPr>
          <a:xfrm>
            <a:off x="98133" y="95748"/>
            <a:ext cx="34411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二、展示内容</a:t>
            </a:r>
            <a:endParaRPr lang="zh-CN" altLang="en-US" dirty="0"/>
          </a:p>
        </p:txBody>
      </p:sp>
      <p:cxnSp>
        <p:nvCxnSpPr>
          <p:cNvPr id="17" name="直接连接符 16">
            <a:extLst>
              <a:ext uri="{FF2B5EF4-FFF2-40B4-BE49-F238E27FC236}">
                <a16:creationId xmlns:a16="http://schemas.microsoft.com/office/drawing/2014/main" id="{5E6A3151-1C57-41DE-8F62-0E0DF1BF43E1}"/>
              </a:ext>
            </a:extLst>
          </p:cNvPr>
          <p:cNvCxnSpPr/>
          <p:nvPr/>
        </p:nvCxnSpPr>
        <p:spPr>
          <a:xfrm>
            <a:off x="-14669" y="616002"/>
            <a:ext cx="9134856"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D71A1F4-43BA-410D-A38D-A0BE6E181CD9}"/>
              </a:ext>
            </a:extLst>
          </p:cNvPr>
          <p:cNvSpPr txBox="1"/>
          <p:nvPr/>
        </p:nvSpPr>
        <p:spPr>
          <a:xfrm>
            <a:off x="205468" y="823881"/>
            <a:ext cx="4610100" cy="461665"/>
          </a:xfrm>
          <a:prstGeom prst="rect">
            <a:avLst/>
          </a:prstGeom>
          <a:noFill/>
        </p:spPr>
        <p:txBody>
          <a:bodyPr wrap="square">
            <a:spAutoFit/>
          </a:bodyPr>
          <a:lstStyle/>
          <a:p>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互动设计</a:t>
            </a:r>
            <a:endParaRPr lang="zh-CN" altLang="en-US" sz="2400" b="1" dirty="0">
              <a:latin typeface="等线" panose="02010600030101010101" pitchFamily="2" charset="-122"/>
              <a:ea typeface="等线" panose="02010600030101010101" pitchFamily="2" charset="-122"/>
            </a:endParaRPr>
          </a:p>
        </p:txBody>
      </p:sp>
      <p:sp>
        <p:nvSpPr>
          <p:cNvPr id="10" name="灯片编号占位符 3">
            <a:extLst>
              <a:ext uri="{FF2B5EF4-FFF2-40B4-BE49-F238E27FC236}">
                <a16:creationId xmlns:a16="http://schemas.microsoft.com/office/drawing/2014/main" id="{52B73079-F94D-45FF-9263-7FCA88A49B07}"/>
              </a:ext>
            </a:extLst>
          </p:cNvPr>
          <p:cNvSpPr txBox="1">
            <a:spLocks/>
          </p:cNvSpPr>
          <p:nvPr/>
        </p:nvSpPr>
        <p:spPr>
          <a:xfrm>
            <a:off x="7543800" y="6603500"/>
            <a:ext cx="160020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62B66E-5282-44E8-95AE-033BDD61E3D5}" type="slidenum">
              <a:rPr lang="zh-CN" altLang="en-US" sz="1500" smtClean="0">
                <a:solidFill>
                  <a:schemeClr val="tx1"/>
                </a:solidFill>
                <a:latin typeface="等线" panose="02010600030101010101" pitchFamily="2" charset="-122"/>
                <a:ea typeface="等线" panose="02010600030101010101" pitchFamily="2" charset="-122"/>
                <a:cs typeface="Times New Roman" panose="02020603050405020304" pitchFamily="18" charset="0"/>
              </a:rPr>
              <a:pPr/>
              <a:t>9</a:t>
            </a:fld>
            <a:endParaRPr lang="zh-CN" altLang="en-US" sz="15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descr="图片包含 游戏机, 建筑, 标志, 围栏&#10;&#10;描述已自动生成">
            <a:extLst>
              <a:ext uri="{FF2B5EF4-FFF2-40B4-BE49-F238E27FC236}">
                <a16:creationId xmlns:a16="http://schemas.microsoft.com/office/drawing/2014/main" id="{D5D8661F-D5C3-4039-AC4A-2FA34F74F2C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6276278"/>
            <a:ext cx="841502" cy="594904"/>
          </a:xfrm>
          <a:prstGeom prst="rect">
            <a:avLst/>
          </a:prstGeom>
        </p:spPr>
      </p:pic>
      <p:sp>
        <p:nvSpPr>
          <p:cNvPr id="5" name="矩形: 圆角 4">
            <a:extLst>
              <a:ext uri="{FF2B5EF4-FFF2-40B4-BE49-F238E27FC236}">
                <a16:creationId xmlns:a16="http://schemas.microsoft.com/office/drawing/2014/main" id="{CB21F009-B885-B3B8-F46B-C381306A2893}"/>
              </a:ext>
            </a:extLst>
          </p:cNvPr>
          <p:cNvSpPr/>
          <p:nvPr/>
        </p:nvSpPr>
        <p:spPr>
          <a:xfrm>
            <a:off x="3880641" y="761913"/>
            <a:ext cx="1344235" cy="461665"/>
          </a:xfrm>
          <a:prstGeom prst="roundRect">
            <a:avLst/>
          </a:prstGeom>
          <a:solidFill>
            <a:schemeClr val="accent4">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等线" panose="02010600030101010101" pitchFamily="2" charset="-122"/>
                <a:ea typeface="等线" panose="02010600030101010101" pitchFamily="2" charset="-122"/>
              </a:rPr>
              <a:t>上电启动</a:t>
            </a:r>
          </a:p>
        </p:txBody>
      </p:sp>
      <p:sp>
        <p:nvSpPr>
          <p:cNvPr id="6" name="矩形 5">
            <a:extLst>
              <a:ext uri="{FF2B5EF4-FFF2-40B4-BE49-F238E27FC236}">
                <a16:creationId xmlns:a16="http://schemas.microsoft.com/office/drawing/2014/main" id="{C44BC91C-659C-A881-2250-15BBA94DF742}"/>
              </a:ext>
            </a:extLst>
          </p:cNvPr>
          <p:cNvSpPr/>
          <p:nvPr/>
        </p:nvSpPr>
        <p:spPr>
          <a:xfrm>
            <a:off x="3638358" y="1534232"/>
            <a:ext cx="1828800" cy="728133"/>
          </a:xfrm>
          <a:prstGeom prst="rect">
            <a:avLst/>
          </a:prstGeom>
          <a:solidFill>
            <a:schemeClr val="accent5">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卫星绕地球匀速公转，太阳常亮</a:t>
            </a:r>
          </a:p>
        </p:txBody>
      </p:sp>
      <p:sp>
        <p:nvSpPr>
          <p:cNvPr id="7" name="菱形 6">
            <a:extLst>
              <a:ext uri="{FF2B5EF4-FFF2-40B4-BE49-F238E27FC236}">
                <a16:creationId xmlns:a16="http://schemas.microsoft.com/office/drawing/2014/main" id="{4FF07E4F-C391-CE87-1494-67C0F4819D9A}"/>
              </a:ext>
            </a:extLst>
          </p:cNvPr>
          <p:cNvSpPr/>
          <p:nvPr/>
        </p:nvSpPr>
        <p:spPr>
          <a:xfrm>
            <a:off x="3430924" y="2591778"/>
            <a:ext cx="2243667" cy="728133"/>
          </a:xfrm>
          <a:prstGeom prst="diamond">
            <a:avLst/>
          </a:prstGeom>
          <a:solidFill>
            <a:schemeClr val="accent6">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用户启动</a:t>
            </a:r>
          </a:p>
        </p:txBody>
      </p:sp>
      <p:sp>
        <p:nvSpPr>
          <p:cNvPr id="8" name="矩形 7">
            <a:extLst>
              <a:ext uri="{FF2B5EF4-FFF2-40B4-BE49-F238E27FC236}">
                <a16:creationId xmlns:a16="http://schemas.microsoft.com/office/drawing/2014/main" id="{C1DC23FA-71F9-33B3-EC91-E73B7A58E4D9}"/>
              </a:ext>
            </a:extLst>
          </p:cNvPr>
          <p:cNvSpPr/>
          <p:nvPr/>
        </p:nvSpPr>
        <p:spPr>
          <a:xfrm>
            <a:off x="3638357" y="3743695"/>
            <a:ext cx="1828800" cy="728133"/>
          </a:xfrm>
          <a:prstGeom prst="rect">
            <a:avLst/>
          </a:prstGeom>
          <a:solidFill>
            <a:schemeClr val="accent5">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姿态初始化，公转速度变慢</a:t>
            </a:r>
          </a:p>
        </p:txBody>
      </p:sp>
      <p:sp>
        <p:nvSpPr>
          <p:cNvPr id="13" name="矩形 12">
            <a:extLst>
              <a:ext uri="{FF2B5EF4-FFF2-40B4-BE49-F238E27FC236}">
                <a16:creationId xmlns:a16="http://schemas.microsoft.com/office/drawing/2014/main" id="{42ED3F85-0B6D-82E8-D654-EF652EB181EB}"/>
              </a:ext>
            </a:extLst>
          </p:cNvPr>
          <p:cNvSpPr/>
          <p:nvPr/>
        </p:nvSpPr>
        <p:spPr>
          <a:xfrm>
            <a:off x="3534640" y="4854665"/>
            <a:ext cx="2036233" cy="728133"/>
          </a:xfrm>
          <a:prstGeom prst="rect">
            <a:avLst/>
          </a:prstGeom>
          <a:solidFill>
            <a:schemeClr val="accent5">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用户控制帆板旋转</a:t>
            </a:r>
          </a:p>
        </p:txBody>
      </p:sp>
      <p:sp>
        <p:nvSpPr>
          <p:cNvPr id="14" name="菱形 13">
            <a:extLst>
              <a:ext uri="{FF2B5EF4-FFF2-40B4-BE49-F238E27FC236}">
                <a16:creationId xmlns:a16="http://schemas.microsoft.com/office/drawing/2014/main" id="{140DC5DC-5A48-EC7B-BF81-EF662302893E}"/>
              </a:ext>
            </a:extLst>
          </p:cNvPr>
          <p:cNvSpPr/>
          <p:nvPr/>
        </p:nvSpPr>
        <p:spPr>
          <a:xfrm>
            <a:off x="3430922" y="5824008"/>
            <a:ext cx="2243667" cy="858893"/>
          </a:xfrm>
          <a:prstGeom prst="diamond">
            <a:avLst/>
          </a:prstGeom>
          <a:solidFill>
            <a:schemeClr val="accent6">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达成采光效率目标</a:t>
            </a:r>
          </a:p>
        </p:txBody>
      </p:sp>
      <p:sp>
        <p:nvSpPr>
          <p:cNvPr id="15" name="菱形 14">
            <a:extLst>
              <a:ext uri="{FF2B5EF4-FFF2-40B4-BE49-F238E27FC236}">
                <a16:creationId xmlns:a16="http://schemas.microsoft.com/office/drawing/2014/main" id="{F500B71C-C304-D270-4DA3-2ABD64C4D2EA}"/>
              </a:ext>
            </a:extLst>
          </p:cNvPr>
          <p:cNvSpPr/>
          <p:nvPr/>
        </p:nvSpPr>
        <p:spPr>
          <a:xfrm>
            <a:off x="6337299" y="5824009"/>
            <a:ext cx="2243667" cy="858893"/>
          </a:xfrm>
          <a:prstGeom prst="diamond">
            <a:avLst/>
          </a:prstGeom>
          <a:solidFill>
            <a:schemeClr val="accent6">
              <a:lumMod val="40000"/>
              <a:lumOff val="6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达到指定时间限制</a:t>
            </a:r>
          </a:p>
        </p:txBody>
      </p:sp>
      <p:cxnSp>
        <p:nvCxnSpPr>
          <p:cNvPr id="18" name="直接箭头连接符 17">
            <a:extLst>
              <a:ext uri="{FF2B5EF4-FFF2-40B4-BE49-F238E27FC236}">
                <a16:creationId xmlns:a16="http://schemas.microsoft.com/office/drawing/2014/main" id="{CC7FE26D-2705-50F1-BC75-E20BE8C20D35}"/>
              </a:ext>
            </a:extLst>
          </p:cNvPr>
          <p:cNvCxnSpPr>
            <a:stCxn id="5" idx="2"/>
            <a:endCxn id="6" idx="0"/>
          </p:cNvCxnSpPr>
          <p:nvPr/>
        </p:nvCxnSpPr>
        <p:spPr>
          <a:xfrm flipH="1">
            <a:off x="4552758" y="1223578"/>
            <a:ext cx="1" cy="310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B092979-B383-CB3C-2C73-CB6015D49F6E}"/>
              </a:ext>
            </a:extLst>
          </p:cNvPr>
          <p:cNvCxnSpPr>
            <a:cxnSpLocks/>
            <a:stCxn id="6" idx="2"/>
            <a:endCxn id="7" idx="0"/>
          </p:cNvCxnSpPr>
          <p:nvPr/>
        </p:nvCxnSpPr>
        <p:spPr>
          <a:xfrm>
            <a:off x="4552758" y="2262365"/>
            <a:ext cx="0" cy="329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C7FE26D-2705-50F1-BC75-E20BE8C20D35}"/>
              </a:ext>
            </a:extLst>
          </p:cNvPr>
          <p:cNvCxnSpPr>
            <a:cxnSpLocks/>
            <a:stCxn id="7" idx="2"/>
            <a:endCxn id="8" idx="0"/>
          </p:cNvCxnSpPr>
          <p:nvPr/>
        </p:nvCxnSpPr>
        <p:spPr>
          <a:xfrm flipH="1">
            <a:off x="4552757" y="3319911"/>
            <a:ext cx="1" cy="423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7EB452C-92F8-63CB-03BF-0813FAFB2F57}"/>
              </a:ext>
            </a:extLst>
          </p:cNvPr>
          <p:cNvSpPr txBox="1"/>
          <p:nvPr/>
        </p:nvSpPr>
        <p:spPr>
          <a:xfrm>
            <a:off x="4552757" y="3288459"/>
            <a:ext cx="841502"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是</a:t>
            </a:r>
          </a:p>
        </p:txBody>
      </p:sp>
      <p:cxnSp>
        <p:nvCxnSpPr>
          <p:cNvPr id="29" name="直接箭头连接符 28">
            <a:extLst>
              <a:ext uri="{FF2B5EF4-FFF2-40B4-BE49-F238E27FC236}">
                <a16:creationId xmlns:a16="http://schemas.microsoft.com/office/drawing/2014/main" id="{CC7FE26D-2705-50F1-BC75-E20BE8C20D35}"/>
              </a:ext>
            </a:extLst>
          </p:cNvPr>
          <p:cNvCxnSpPr>
            <a:cxnSpLocks/>
            <a:stCxn id="8" idx="2"/>
            <a:endCxn id="13" idx="0"/>
          </p:cNvCxnSpPr>
          <p:nvPr/>
        </p:nvCxnSpPr>
        <p:spPr>
          <a:xfrm>
            <a:off x="4552757" y="4471828"/>
            <a:ext cx="0" cy="382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C7FE26D-2705-50F1-BC75-E20BE8C20D35}"/>
              </a:ext>
            </a:extLst>
          </p:cNvPr>
          <p:cNvCxnSpPr>
            <a:cxnSpLocks/>
            <a:stCxn id="13" idx="2"/>
            <a:endCxn id="14" idx="0"/>
          </p:cNvCxnSpPr>
          <p:nvPr/>
        </p:nvCxnSpPr>
        <p:spPr>
          <a:xfrm flipH="1">
            <a:off x="4552756" y="5582798"/>
            <a:ext cx="1" cy="24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C7FE26D-2705-50F1-BC75-E20BE8C20D35}"/>
              </a:ext>
            </a:extLst>
          </p:cNvPr>
          <p:cNvCxnSpPr>
            <a:cxnSpLocks/>
            <a:stCxn id="14" idx="3"/>
            <a:endCxn id="15" idx="1"/>
          </p:cNvCxnSpPr>
          <p:nvPr/>
        </p:nvCxnSpPr>
        <p:spPr>
          <a:xfrm>
            <a:off x="5674589" y="6253455"/>
            <a:ext cx="66271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C924A0EE-3214-825F-0554-400AEEE0786F}"/>
              </a:ext>
            </a:extLst>
          </p:cNvPr>
          <p:cNvSpPr txBox="1"/>
          <p:nvPr/>
        </p:nvSpPr>
        <p:spPr>
          <a:xfrm>
            <a:off x="5774265" y="5843855"/>
            <a:ext cx="841502"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否</a:t>
            </a:r>
          </a:p>
        </p:txBody>
      </p:sp>
      <p:cxnSp>
        <p:nvCxnSpPr>
          <p:cNvPr id="42" name="连接符: 肘形 41">
            <a:extLst>
              <a:ext uri="{FF2B5EF4-FFF2-40B4-BE49-F238E27FC236}">
                <a16:creationId xmlns:a16="http://schemas.microsoft.com/office/drawing/2014/main" id="{C56C8F77-7922-B0EE-8C96-63FB291617EF}"/>
              </a:ext>
            </a:extLst>
          </p:cNvPr>
          <p:cNvCxnSpPr>
            <a:stCxn id="15" idx="0"/>
            <a:endCxn id="13" idx="3"/>
          </p:cNvCxnSpPr>
          <p:nvPr/>
        </p:nvCxnSpPr>
        <p:spPr>
          <a:xfrm rot="16200000" flipV="1">
            <a:off x="6212365" y="4577241"/>
            <a:ext cx="605277" cy="188826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1A941D00-0DB5-B6E1-E581-8629405DA44D}"/>
              </a:ext>
            </a:extLst>
          </p:cNvPr>
          <p:cNvCxnSpPr>
            <a:cxnSpLocks/>
            <a:stCxn id="15" idx="3"/>
            <a:endCxn id="6" idx="3"/>
          </p:cNvCxnSpPr>
          <p:nvPr/>
        </p:nvCxnSpPr>
        <p:spPr>
          <a:xfrm flipH="1" flipV="1">
            <a:off x="5467158" y="1898299"/>
            <a:ext cx="3113808" cy="4355157"/>
          </a:xfrm>
          <a:prstGeom prst="bentConnector3">
            <a:avLst>
              <a:gd name="adj1" fmla="val -734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0027C433-78F0-C1F4-3BDD-EA3B119185DF}"/>
              </a:ext>
            </a:extLst>
          </p:cNvPr>
          <p:cNvCxnSpPr>
            <a:cxnSpLocks/>
            <a:stCxn id="7" idx="3"/>
            <a:endCxn id="6" idx="3"/>
          </p:cNvCxnSpPr>
          <p:nvPr/>
        </p:nvCxnSpPr>
        <p:spPr>
          <a:xfrm flipH="1" flipV="1">
            <a:off x="5467158" y="1898299"/>
            <a:ext cx="207433" cy="1057546"/>
          </a:xfrm>
          <a:prstGeom prst="bentConnector3">
            <a:avLst>
              <a:gd name="adj1" fmla="val -11020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卷形: 垂直 48">
            <a:extLst>
              <a:ext uri="{FF2B5EF4-FFF2-40B4-BE49-F238E27FC236}">
                <a16:creationId xmlns:a16="http://schemas.microsoft.com/office/drawing/2014/main" id="{D5B7E1E6-AF06-C428-2AFC-1377084408B0}"/>
              </a:ext>
            </a:extLst>
          </p:cNvPr>
          <p:cNvSpPr/>
          <p:nvPr/>
        </p:nvSpPr>
        <p:spPr>
          <a:xfrm>
            <a:off x="76663" y="4306211"/>
            <a:ext cx="2840954" cy="1825039"/>
          </a:xfrm>
          <a:prstGeom prst="verticalScroll">
            <a:avLst>
              <a:gd name="adj" fmla="val 9717"/>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等线" panose="02010600030101010101" pitchFamily="2" charset="-122"/>
                <a:ea typeface="等线" panose="02010600030101010101" pitchFamily="2" charset="-122"/>
              </a:rPr>
              <a:t>通过卫星上的</a:t>
            </a:r>
            <a:r>
              <a:rPr lang="en-US" altLang="zh-CN" b="1" dirty="0">
                <a:solidFill>
                  <a:schemeClr val="tx1"/>
                </a:solidFill>
                <a:latin typeface="等线" panose="02010600030101010101" pitchFamily="2" charset="-122"/>
                <a:ea typeface="等线" panose="02010600030101010101" pitchFamily="2" charset="-122"/>
              </a:rPr>
              <a:t>LED</a:t>
            </a:r>
            <a:r>
              <a:rPr lang="zh-CN" altLang="en-US" b="1" dirty="0">
                <a:solidFill>
                  <a:schemeClr val="tx1"/>
                </a:solidFill>
                <a:latin typeface="等线" panose="02010600030101010101" pitchFamily="2" charset="-122"/>
                <a:ea typeface="等线" panose="02010600030101010101" pitchFamily="2" charset="-122"/>
              </a:rPr>
              <a:t>亮度</a:t>
            </a:r>
            <a:r>
              <a:rPr lang="zh-CN" altLang="en-US" dirty="0">
                <a:solidFill>
                  <a:schemeClr val="tx1"/>
                </a:solidFill>
                <a:latin typeface="等线" panose="02010600030101010101" pitchFamily="2" charset="-122"/>
                <a:ea typeface="等线" panose="02010600030101010101" pitchFamily="2" charset="-122"/>
              </a:rPr>
              <a:t>、采光效率</a:t>
            </a:r>
            <a:r>
              <a:rPr lang="zh-CN" altLang="en-US" b="1" dirty="0">
                <a:solidFill>
                  <a:schemeClr val="tx1"/>
                </a:solidFill>
                <a:latin typeface="等线" panose="02010600030101010101" pitchFamily="2" charset="-122"/>
                <a:ea typeface="等线" panose="02010600030101010101" pitchFamily="2" charset="-122"/>
              </a:rPr>
              <a:t>指示条</a:t>
            </a:r>
            <a:r>
              <a:rPr lang="zh-CN" altLang="en-US" dirty="0">
                <a:solidFill>
                  <a:schemeClr val="tx1"/>
                </a:solidFill>
                <a:latin typeface="等线" panose="02010600030101010101" pitchFamily="2" charset="-122"/>
                <a:ea typeface="等线" panose="02010600030101010101" pitchFamily="2" charset="-122"/>
              </a:rPr>
              <a:t>实时给予</a:t>
            </a:r>
            <a:r>
              <a:rPr lang="zh-CN" altLang="en-US" b="1" dirty="0">
                <a:solidFill>
                  <a:schemeClr val="tx1"/>
                </a:solidFill>
                <a:latin typeface="等线" panose="02010600030101010101" pitchFamily="2" charset="-122"/>
                <a:ea typeface="等线" panose="02010600030101010101" pitchFamily="2" charset="-122"/>
              </a:rPr>
              <a:t>用户反馈</a:t>
            </a:r>
          </a:p>
        </p:txBody>
      </p:sp>
      <p:cxnSp>
        <p:nvCxnSpPr>
          <p:cNvPr id="51" name="直接连接符 50">
            <a:extLst>
              <a:ext uri="{FF2B5EF4-FFF2-40B4-BE49-F238E27FC236}">
                <a16:creationId xmlns:a16="http://schemas.microsoft.com/office/drawing/2014/main" id="{70CB90A8-8BC3-DBFF-C3AD-828EC25514C5}"/>
              </a:ext>
            </a:extLst>
          </p:cNvPr>
          <p:cNvCxnSpPr>
            <a:stCxn id="49" idx="3"/>
            <a:endCxn id="13" idx="1"/>
          </p:cNvCxnSpPr>
          <p:nvPr/>
        </p:nvCxnSpPr>
        <p:spPr>
          <a:xfrm>
            <a:off x="2740278" y="5218731"/>
            <a:ext cx="794362" cy="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AE0AC00-A3B7-9B98-C097-9F4860E4C6B8}"/>
              </a:ext>
            </a:extLst>
          </p:cNvPr>
          <p:cNvSpPr txBox="1"/>
          <p:nvPr/>
        </p:nvSpPr>
        <p:spPr>
          <a:xfrm>
            <a:off x="5954923" y="2262365"/>
            <a:ext cx="841502"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否</a:t>
            </a:r>
          </a:p>
        </p:txBody>
      </p:sp>
      <p:sp>
        <p:nvSpPr>
          <p:cNvPr id="53" name="文本框 27">
            <a:extLst>
              <a:ext uri="{FF2B5EF4-FFF2-40B4-BE49-F238E27FC236}">
                <a16:creationId xmlns:a16="http://schemas.microsoft.com/office/drawing/2014/main" id="{67EB452C-92F8-63CB-03BF-0813FAFB2F57}"/>
              </a:ext>
            </a:extLst>
          </p:cNvPr>
          <p:cNvSpPr txBox="1"/>
          <p:nvPr/>
        </p:nvSpPr>
        <p:spPr>
          <a:xfrm>
            <a:off x="8343900" y="3923095"/>
            <a:ext cx="84150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latin typeface="等线" panose="02010600030101010101" pitchFamily="2" charset="-122"/>
                <a:ea typeface="等线" panose="02010600030101010101" pitchFamily="2" charset="-122"/>
              </a:rPr>
              <a:t>是</a:t>
            </a:r>
          </a:p>
        </p:txBody>
      </p:sp>
      <p:sp>
        <p:nvSpPr>
          <p:cNvPr id="54" name="文本框 27">
            <a:extLst>
              <a:ext uri="{FF2B5EF4-FFF2-40B4-BE49-F238E27FC236}">
                <a16:creationId xmlns:a16="http://schemas.microsoft.com/office/drawing/2014/main" id="{11659502-F30D-031F-F5D4-FC9E0527BCA1}"/>
              </a:ext>
            </a:extLst>
          </p:cNvPr>
          <p:cNvSpPr txBox="1"/>
          <p:nvPr/>
        </p:nvSpPr>
        <p:spPr>
          <a:xfrm>
            <a:off x="7459132" y="5294139"/>
            <a:ext cx="84150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latin typeface="等线" panose="02010600030101010101" pitchFamily="2" charset="-122"/>
                <a:ea typeface="等线" panose="02010600030101010101" pitchFamily="2" charset="-122"/>
              </a:rPr>
              <a:t>否</a:t>
            </a:r>
          </a:p>
        </p:txBody>
      </p:sp>
      <p:sp>
        <p:nvSpPr>
          <p:cNvPr id="57" name="文本框 56">
            <a:extLst>
              <a:ext uri="{FF2B5EF4-FFF2-40B4-BE49-F238E27FC236}">
                <a16:creationId xmlns:a16="http://schemas.microsoft.com/office/drawing/2014/main" id="{DA068FF1-8419-DB11-FE3A-DB74E795758E}"/>
              </a:ext>
            </a:extLst>
          </p:cNvPr>
          <p:cNvSpPr txBox="1"/>
          <p:nvPr/>
        </p:nvSpPr>
        <p:spPr>
          <a:xfrm>
            <a:off x="252881" y="1336562"/>
            <a:ext cx="2664736" cy="2120902"/>
          </a:xfrm>
          <a:prstGeom prst="rect">
            <a:avLst/>
          </a:prstGeom>
          <a:noFill/>
        </p:spPr>
        <p:txBody>
          <a:bodyPr wrap="square">
            <a:spAutoFit/>
          </a:bodyPr>
          <a:lstStyle/>
          <a:p>
            <a:pPr indent="304800" algn="just">
              <a:lnSpc>
                <a:spcPct val="150000"/>
              </a:lnSpc>
            </a:pPr>
            <a:r>
              <a:rPr lang="zh-CN" altLang="zh-CN" sz="1800" kern="100" dirty="0">
                <a:solidFill>
                  <a:srgbClr val="3F4A54"/>
                </a:solidFill>
                <a:effectLst/>
                <a:latin typeface="等线" panose="02010600030101010101" pitchFamily="2" charset="-122"/>
                <a:ea typeface="等线" panose="02010600030101010101" pitchFamily="2" charset="-122"/>
              </a:rPr>
              <a:t>互动设计的目的在于提高观众的</a:t>
            </a:r>
            <a:r>
              <a:rPr lang="zh-CN" altLang="zh-CN" sz="1800" b="1" kern="100" dirty="0">
                <a:solidFill>
                  <a:srgbClr val="7030A0"/>
                </a:solidFill>
                <a:effectLst/>
                <a:latin typeface="等线" panose="02010600030101010101" pitchFamily="2" charset="-122"/>
                <a:ea typeface="等线" panose="02010600030101010101" pitchFamily="2" charset="-122"/>
              </a:rPr>
              <a:t>参与度</a:t>
            </a:r>
            <a:r>
              <a:rPr lang="zh-CN" altLang="zh-CN" sz="1800" kern="100" dirty="0">
                <a:solidFill>
                  <a:srgbClr val="3F4A54"/>
                </a:solidFill>
                <a:effectLst/>
                <a:latin typeface="等线" panose="02010600030101010101" pitchFamily="2" charset="-122"/>
                <a:ea typeface="等线" panose="02010600030101010101" pitchFamily="2" charset="-122"/>
              </a:rPr>
              <a:t>和</a:t>
            </a:r>
            <a:r>
              <a:rPr lang="zh-CN" altLang="zh-CN" sz="1800" b="1" kern="100" dirty="0">
                <a:solidFill>
                  <a:srgbClr val="7030A0"/>
                </a:solidFill>
                <a:effectLst/>
                <a:latin typeface="等线" panose="02010600030101010101" pitchFamily="2" charset="-122"/>
                <a:ea typeface="等线" panose="02010600030101010101" pitchFamily="2" charset="-122"/>
              </a:rPr>
              <a:t>体验感</a:t>
            </a:r>
            <a:r>
              <a:rPr lang="zh-CN" altLang="zh-CN" sz="1800" kern="100" dirty="0">
                <a:solidFill>
                  <a:srgbClr val="3F4A54"/>
                </a:solidFill>
                <a:effectLst/>
                <a:latin typeface="等线" panose="02010600030101010101" pitchFamily="2" charset="-122"/>
                <a:ea typeface="等线" panose="02010600030101010101" pitchFamily="2" charset="-122"/>
              </a:rPr>
              <a:t>，使得观众能够更好地理解卫星对日定向的具体过程。</a:t>
            </a:r>
          </a:p>
        </p:txBody>
      </p:sp>
    </p:spTree>
    <p:extLst>
      <p:ext uri="{BB962C8B-B14F-4D97-AF65-F5344CB8AC3E}">
        <p14:creationId xmlns:p14="http://schemas.microsoft.com/office/powerpoint/2010/main" val="35643800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20287</TotalTime>
  <Words>1362</Words>
  <Application>Microsoft Office PowerPoint</Application>
  <PresentationFormat>全屏显示(4:3)</PresentationFormat>
  <Paragraphs>232</Paragraphs>
  <Slides>25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25</vt:i4>
      </vt:variant>
    </vt:vector>
  </HeadingPairs>
  <TitlesOfParts>
    <vt:vector size="37" baseType="lpstr">
      <vt:lpstr>等线</vt:lpstr>
      <vt:lpstr>华文隶书</vt:lpstr>
      <vt:lpstr>微软雅黑</vt:lpstr>
      <vt:lpstr>Arial</vt:lpstr>
      <vt:lpstr>Calibri</vt:lpstr>
      <vt:lpstr>Calibri Light</vt:lpstr>
      <vt:lpstr>Cambria Math</vt:lpstr>
      <vt:lpstr>Times New Roman</vt:lpstr>
      <vt:lpstr>Wingdings</vt:lpstr>
      <vt:lpstr>Office Theme</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面向FPGA的高吞吐ECC设计实现</dc:title>
  <dc:creator>X Z</dc:creator>
  <cp:lastModifiedBy>Simon</cp:lastModifiedBy>
  <cp:revision>1743</cp:revision>
  <dcterms:created xsi:type="dcterms:W3CDTF">2021-12-08T07:59:57Z</dcterms:created>
  <dcterms:modified xsi:type="dcterms:W3CDTF">2024-06-23T15:14:07Z</dcterms:modified>
</cp:coreProperties>
</file>